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83" r:id="rId2"/>
    <p:sldId id="266" r:id="rId3"/>
    <p:sldId id="267" r:id="rId4"/>
    <p:sldId id="274" r:id="rId5"/>
    <p:sldId id="260" r:id="rId6"/>
    <p:sldId id="273" r:id="rId7"/>
    <p:sldId id="262" r:id="rId8"/>
    <p:sldId id="285" r:id="rId9"/>
    <p:sldId id="287" r:id="rId10"/>
    <p:sldId id="275" r:id="rId11"/>
    <p:sldId id="289" r:id="rId12"/>
    <p:sldId id="290" r:id="rId13"/>
    <p:sldId id="264" r:id="rId14"/>
    <p:sldId id="277" r:id="rId15"/>
    <p:sldId id="279" r:id="rId16"/>
    <p:sldId id="280" r:id="rId17"/>
    <p:sldId id="276" r:id="rId1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289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1151"/>
            <a:ext cx="14630400" cy="8229600"/>
          </a:xfrm>
          <a:prstGeom prst="rect">
            <a:avLst/>
          </a:prstGeom>
          <a:solidFill>
            <a:srgbClr val="FFFFFF">
              <a:alpha val="75000"/>
            </a:srgbClr>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001554"/>
            <a:ext cx="7477601" cy="3832860"/>
          </a:xfrm>
          <a:prstGeom prst="rect">
            <a:avLst/>
          </a:prstGeom>
          <a:noFill/>
          <a:ln/>
        </p:spPr>
        <p:txBody>
          <a:bodyPr wrap="square" rtlCol="0" anchor="t"/>
          <a:lstStyle/>
          <a:p>
            <a:pPr marL="0" indent="0">
              <a:lnSpc>
                <a:spcPts val="7545"/>
              </a:lnSpc>
              <a:buNone/>
            </a:pPr>
            <a:r>
              <a:rPr lang="en-US" sz="6036" b="1" kern="0" spc="-35" dirty="0">
                <a:solidFill>
                  <a:srgbClr val="000000"/>
                </a:solidFill>
                <a:latin typeface="adonis-web" pitchFamily="34" charset="0"/>
                <a:ea typeface="adonis-web" pitchFamily="34" charset="-122"/>
                <a:cs typeface="adonis-web" pitchFamily="34" charset="-120"/>
              </a:rPr>
              <a:t>Fraud Detection in Financial Transactions using Machine Learning</a:t>
            </a:r>
          </a:p>
          <a:p>
            <a:pPr marL="0" indent="0">
              <a:lnSpc>
                <a:spcPts val="7545"/>
              </a:lnSpc>
              <a:buNone/>
            </a:pPr>
            <a:endParaRPr lang="en-US" sz="6036" dirty="0"/>
          </a:p>
        </p:txBody>
      </p:sp>
      <p:sp>
        <p:nvSpPr>
          <p:cNvPr id="6" name="Text 2"/>
          <p:cNvSpPr/>
          <p:nvPr/>
        </p:nvSpPr>
        <p:spPr>
          <a:xfrm>
            <a:off x="6319599" y="5167670"/>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 4"/>
          <p:cNvSpPr/>
          <p:nvPr/>
        </p:nvSpPr>
        <p:spPr>
          <a:xfrm>
            <a:off x="6418898" y="6960394"/>
            <a:ext cx="156686" cy="146328"/>
          </a:xfrm>
          <a:prstGeom prst="rect">
            <a:avLst/>
          </a:prstGeom>
          <a:noFill/>
          <a:ln/>
        </p:spPr>
        <p:txBody>
          <a:bodyPr wrap="none" rtlCol="0" anchor="t"/>
          <a:lstStyle/>
          <a:p>
            <a:pPr marL="0" indent="0" algn="ctr">
              <a:lnSpc>
                <a:spcPts val="1152"/>
              </a:lnSpc>
              <a:buNone/>
            </a:pPr>
            <a:r>
              <a:rPr lang="en-US" sz="1152" kern="0" spc="-35" dirty="0">
                <a:solidFill>
                  <a:srgbClr val="FFFFFF"/>
                </a:solidFill>
                <a:latin typeface="Source Sans Pro" pitchFamily="34" charset="0"/>
                <a:ea typeface="Source Sans Pro" pitchFamily="34" charset="-122"/>
                <a:cs typeface="Source Sans Pro" pitchFamily="34" charset="-120"/>
              </a:rPr>
              <a:t>ba</a:t>
            </a:r>
            <a:endParaRPr lang="en-US" sz="1152" dirty="0"/>
          </a:p>
        </p:txBody>
      </p:sp>
      <p:sp>
        <p:nvSpPr>
          <p:cNvPr id="9" name="Text 5"/>
          <p:cNvSpPr/>
          <p:nvPr/>
        </p:nvSpPr>
        <p:spPr>
          <a:xfrm>
            <a:off x="6418897" y="4834414"/>
            <a:ext cx="4869991" cy="3439120"/>
          </a:xfrm>
          <a:prstGeom prst="rect">
            <a:avLst/>
          </a:prstGeom>
          <a:noFill/>
          <a:ln/>
        </p:spPr>
        <p:txBody>
          <a:bodyPr wrap="none" rtlCol="0" anchor="t"/>
          <a:lstStyle/>
          <a:p>
            <a:pPr marL="0" indent="0" algn="l">
              <a:lnSpc>
                <a:spcPts val="3062"/>
              </a:lnSpc>
              <a:buNone/>
            </a:pPr>
            <a:endParaRPr lang="en-US" sz="2187" b="1" kern="0" spc="-35" dirty="0">
              <a:solidFill>
                <a:srgbClr val="272525"/>
              </a:solidFill>
              <a:latin typeface="Source Sans Pro" pitchFamily="34" charset="0"/>
              <a:ea typeface="Source Sans Pro" pitchFamily="34" charset="-122"/>
            </a:endParaRPr>
          </a:p>
          <a:p>
            <a:pPr marL="0" indent="0" algn="l">
              <a:lnSpc>
                <a:spcPts val="3062"/>
              </a:lnSpc>
              <a:buNone/>
            </a:pPr>
            <a:endParaRPr lang="en-US" sz="2187" b="1" kern="0" spc="-35" dirty="0">
              <a:solidFill>
                <a:srgbClr val="272525"/>
              </a:solidFill>
              <a:latin typeface="Source Sans Pro" pitchFamily="34" charset="0"/>
              <a:ea typeface="Source Sans Pro" pitchFamily="34" charset="-122"/>
            </a:endParaRPr>
          </a:p>
          <a:p>
            <a:pPr marL="0" indent="0" algn="l">
              <a:lnSpc>
                <a:spcPts val="3062"/>
              </a:lnSpc>
              <a:buNone/>
            </a:pPr>
            <a:r>
              <a:rPr lang="en-US" sz="2187" b="1" i="1" kern="0" spc="-35" dirty="0">
                <a:solidFill>
                  <a:srgbClr val="272525"/>
                </a:solidFill>
                <a:latin typeface="Source Sans Pro" pitchFamily="34" charset="0"/>
                <a:ea typeface="Source Sans Pro" pitchFamily="34" charset="-122"/>
              </a:rPr>
              <a:t>Team Member:</a:t>
            </a:r>
          </a:p>
          <a:p>
            <a:pPr marL="0" indent="0" algn="l">
              <a:lnSpc>
                <a:spcPts val="3062"/>
              </a:lnSpc>
              <a:buNone/>
            </a:pPr>
            <a:r>
              <a:rPr lang="en-US" sz="2187" b="1" kern="0" spc="300" dirty="0">
                <a:solidFill>
                  <a:srgbClr val="272525"/>
                </a:solidFill>
                <a:latin typeface="Source Sans Pro" pitchFamily="34" charset="0"/>
                <a:ea typeface="Source Sans Pro" pitchFamily="34" charset="-122"/>
              </a:rPr>
              <a:t>Sudheer Kumar Tatavalu</a:t>
            </a:r>
          </a:p>
          <a:p>
            <a:pPr marL="0" indent="0" algn="l">
              <a:lnSpc>
                <a:spcPts val="3062"/>
              </a:lnSpc>
              <a:buNone/>
            </a:pPr>
            <a:endParaRPr lang="en-US" sz="2187" b="1" kern="0" spc="300" dirty="0">
              <a:solidFill>
                <a:srgbClr val="272525"/>
              </a:solidFill>
              <a:latin typeface="Source Sans Pro" pitchFamily="34" charset="0"/>
              <a:ea typeface="Source Sans Pro" pitchFamily="34" charset="-122"/>
            </a:endParaRPr>
          </a:p>
          <a:p>
            <a:pPr marL="0" indent="0" algn="l">
              <a:lnSpc>
                <a:spcPts val="3062"/>
              </a:lnSpc>
              <a:buNone/>
            </a:pPr>
            <a:endParaRPr lang="en-US" sz="2187" b="1" kern="0" spc="-35" dirty="0">
              <a:solidFill>
                <a:srgbClr val="272525"/>
              </a:solidFill>
              <a:latin typeface="Source Sans Pro" pitchFamily="34" charset="0"/>
              <a:ea typeface="Source Sans Pro" pitchFamily="34" charset="-122"/>
            </a:endParaRPr>
          </a:p>
          <a:p>
            <a:pPr marL="0" indent="0" algn="l">
              <a:lnSpc>
                <a:spcPts val="3062"/>
              </a:lnSpc>
              <a:buNone/>
            </a:pPr>
            <a:endParaRPr lang="en-US" sz="2187" dirty="0"/>
          </a:p>
        </p:txBody>
      </p:sp>
      <p:sp>
        <p:nvSpPr>
          <p:cNvPr id="11" name="Rectangle 2">
            <a:extLst>
              <a:ext uri="{FF2B5EF4-FFF2-40B4-BE49-F238E27FC236}">
                <a16:creationId xmlns:a16="http://schemas.microsoft.com/office/drawing/2014/main" id="{753F89BC-4E60-A3B6-A480-6606D78EA9E1}"/>
              </a:ext>
            </a:extLst>
          </p:cNvPr>
          <p:cNvSpPr>
            <a:spLocks noChangeArrowheads="1"/>
          </p:cNvSpPr>
          <p:nvPr/>
        </p:nvSpPr>
        <p:spPr bwMode="auto">
          <a:xfrm>
            <a:off x="0" y="0"/>
            <a:ext cx="14630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394466"/>
            <a:ext cx="6092547"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Oversampling Techniques</a:t>
            </a:r>
            <a:endParaRPr lang="en-US" sz="4374" dirty="0"/>
          </a:p>
        </p:txBody>
      </p:sp>
      <p:sp>
        <p:nvSpPr>
          <p:cNvPr id="5" name="Text 2"/>
          <p:cNvSpPr/>
          <p:nvPr/>
        </p:nvSpPr>
        <p:spPr>
          <a:xfrm>
            <a:off x="2348389" y="3644265"/>
            <a:ext cx="2777490" cy="347186"/>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Random Oversampling</a:t>
            </a:r>
            <a:endParaRPr lang="en-US" sz="2187" dirty="0"/>
          </a:p>
        </p:txBody>
      </p:sp>
      <p:sp>
        <p:nvSpPr>
          <p:cNvPr id="6" name="Text 3"/>
          <p:cNvSpPr/>
          <p:nvPr/>
        </p:nvSpPr>
        <p:spPr>
          <a:xfrm>
            <a:off x="2348389" y="4213622"/>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Randomly selecting examples from the minority class and adding them to the training dataset.</a:t>
            </a:r>
            <a:endParaRPr lang="en-US" sz="1750" dirty="0"/>
          </a:p>
        </p:txBody>
      </p:sp>
      <p:sp>
        <p:nvSpPr>
          <p:cNvPr id="7" name="Text 4"/>
          <p:cNvSpPr/>
          <p:nvPr/>
        </p:nvSpPr>
        <p:spPr>
          <a:xfrm>
            <a:off x="5847398" y="3644265"/>
            <a:ext cx="2777490" cy="347186"/>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SMOTE Oversampling</a:t>
            </a:r>
            <a:endParaRPr lang="en-US" sz="2187" dirty="0"/>
          </a:p>
        </p:txBody>
      </p:sp>
      <p:sp>
        <p:nvSpPr>
          <p:cNvPr id="8" name="Text 5"/>
          <p:cNvSpPr/>
          <p:nvPr/>
        </p:nvSpPr>
        <p:spPr>
          <a:xfrm>
            <a:off x="5847398" y="4213622"/>
            <a:ext cx="2949416"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Generating synthetic examples of the minority class to balance the dataset.</a:t>
            </a:r>
            <a:endParaRPr lang="en-US" sz="1750" dirty="0"/>
          </a:p>
        </p:txBody>
      </p:sp>
      <p:sp>
        <p:nvSpPr>
          <p:cNvPr id="9" name="Text 6"/>
          <p:cNvSpPr/>
          <p:nvPr/>
        </p:nvSpPr>
        <p:spPr>
          <a:xfrm>
            <a:off x="9346406" y="3644265"/>
            <a:ext cx="2777490" cy="347186"/>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ADASYN Oversampling</a:t>
            </a:r>
            <a:endParaRPr lang="en-US" sz="2187" dirty="0"/>
          </a:p>
        </p:txBody>
      </p:sp>
      <p:sp>
        <p:nvSpPr>
          <p:cNvPr id="10" name="Text 7"/>
          <p:cNvSpPr/>
          <p:nvPr/>
        </p:nvSpPr>
        <p:spPr>
          <a:xfrm>
            <a:off x="9346406" y="4213622"/>
            <a:ext cx="2949416"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Adaptively generating minority class examples based on their difficulty to learn.</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 y="0"/>
            <a:ext cx="1462674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Image 0" descr="preencoded.png">
            <a:extLst>
              <a:ext uri="{FF2B5EF4-FFF2-40B4-BE49-F238E27FC236}">
                <a16:creationId xmlns:a16="http://schemas.microsoft.com/office/drawing/2014/main" id="{D5ED1B24-FD5F-E9B7-3CAB-E2DE7E8AF872}"/>
              </a:ext>
            </a:extLst>
          </p:cNvPr>
          <p:cNvPicPr>
            <a:picLocks noChangeAspect="1"/>
          </p:cNvPicPr>
          <p:nvPr/>
        </p:nvPicPr>
        <p:blipFill rotWithShape="1">
          <a:blip r:embed="rId2"/>
          <a:srcRect b="19"/>
          <a:stretch/>
        </p:blipFill>
        <p:spPr>
          <a:xfrm>
            <a:off x="1828" y="0"/>
            <a:ext cx="14630380" cy="8228062"/>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EE920A47-A869-C4B2-5640-4C52E8C87571}"/>
              </a:ext>
            </a:extLst>
          </p:cNvPr>
          <p:cNvPicPr>
            <a:picLocks noChangeAspect="1"/>
          </p:cNvPicPr>
          <p:nvPr/>
        </p:nvPicPr>
        <p:blipFill>
          <a:blip r:embed="rId3"/>
          <a:stretch>
            <a:fillRect/>
          </a:stretch>
        </p:blipFill>
        <p:spPr>
          <a:xfrm>
            <a:off x="827161" y="3723830"/>
            <a:ext cx="7594042" cy="1740301"/>
          </a:xfrm>
          <a:prstGeom prst="rect">
            <a:avLst/>
          </a:prstGeom>
        </p:spPr>
      </p:pic>
      <p:sp>
        <p:nvSpPr>
          <p:cNvPr id="5" name="TextBox 4">
            <a:extLst>
              <a:ext uri="{FF2B5EF4-FFF2-40B4-BE49-F238E27FC236}">
                <a16:creationId xmlns:a16="http://schemas.microsoft.com/office/drawing/2014/main" id="{ABB1C322-2D97-E012-FA5D-D74AA734456F}"/>
              </a:ext>
            </a:extLst>
          </p:cNvPr>
          <p:cNvSpPr txBox="1"/>
          <p:nvPr/>
        </p:nvSpPr>
        <p:spPr>
          <a:xfrm>
            <a:off x="251210" y="453214"/>
            <a:ext cx="11806812" cy="523220"/>
          </a:xfrm>
          <a:prstGeom prst="rect">
            <a:avLst/>
          </a:prstGeom>
          <a:noFill/>
        </p:spPr>
        <p:txBody>
          <a:bodyPr wrap="square">
            <a:spAutoFit/>
          </a:bodyPr>
          <a:lstStyle/>
          <a:p>
            <a:r>
              <a:rPr lang="en-US" sz="2800" b="1" dirty="0">
                <a:effectLst/>
                <a:latin typeface="Calibri" panose="020F0502020204030204" pitchFamily="34" charset="0"/>
                <a:ea typeface="Times New Roman" panose="02020603050405020304" pitchFamily="18" charset="0"/>
                <a:cs typeface="Times New Roman" panose="02020603050405020304" pitchFamily="18" charset="0"/>
              </a:rPr>
              <a:t>Random Oversampling with </a:t>
            </a:r>
            <a:r>
              <a:rPr lang="en-US" sz="2800" b="1" dirty="0" err="1">
                <a:effectLst/>
                <a:latin typeface="Calibri" panose="020F0502020204030204" pitchFamily="34" charset="0"/>
                <a:ea typeface="Times New Roman" panose="02020603050405020304" pitchFamily="18" charset="0"/>
                <a:cs typeface="Times New Roman" panose="02020603050405020304" pitchFamily="18" charset="0"/>
              </a:rPr>
              <a:t>StratifiedKFold</a:t>
            </a:r>
            <a:r>
              <a:rPr lang="en-US" sz="2800" b="1" dirty="0">
                <a:effectLst/>
                <a:latin typeface="Calibri" panose="020F0502020204030204" pitchFamily="34" charset="0"/>
                <a:ea typeface="Times New Roman" panose="02020603050405020304" pitchFamily="18" charset="0"/>
                <a:cs typeface="Times New Roman" panose="02020603050405020304" pitchFamily="18" charset="0"/>
              </a:rPr>
              <a:t> CV</a:t>
            </a:r>
            <a:endParaRPr lang="en-US" sz="2800" dirty="0"/>
          </a:p>
        </p:txBody>
      </p:sp>
      <p:pic>
        <p:nvPicPr>
          <p:cNvPr id="6" name="Picture 5" descr="A screenshot of a computer&#10;&#10;Description automatically generated">
            <a:extLst>
              <a:ext uri="{FF2B5EF4-FFF2-40B4-BE49-F238E27FC236}">
                <a16:creationId xmlns:a16="http://schemas.microsoft.com/office/drawing/2014/main" id="{9E930504-BDF1-62BE-04D1-C7CA7D30AC46}"/>
              </a:ext>
            </a:extLst>
          </p:cNvPr>
          <p:cNvPicPr>
            <a:picLocks noChangeAspect="1"/>
          </p:cNvPicPr>
          <p:nvPr/>
        </p:nvPicPr>
        <p:blipFill>
          <a:blip r:embed="rId4"/>
          <a:stretch>
            <a:fillRect/>
          </a:stretch>
        </p:blipFill>
        <p:spPr>
          <a:xfrm>
            <a:off x="829519" y="1286597"/>
            <a:ext cx="7594041" cy="2437233"/>
          </a:xfrm>
          <a:prstGeom prst="rect">
            <a:avLst/>
          </a:prstGeom>
        </p:spPr>
      </p:pic>
      <p:sp>
        <p:nvSpPr>
          <p:cNvPr id="9" name="Rectangle 8">
            <a:extLst>
              <a:ext uri="{FF2B5EF4-FFF2-40B4-BE49-F238E27FC236}">
                <a16:creationId xmlns:a16="http://schemas.microsoft.com/office/drawing/2014/main" id="{E5702908-7F1F-8B02-05F9-1F3A653CE9B9}"/>
              </a:ext>
            </a:extLst>
          </p:cNvPr>
          <p:cNvSpPr/>
          <p:nvPr/>
        </p:nvSpPr>
        <p:spPr>
          <a:xfrm>
            <a:off x="829519" y="3217781"/>
            <a:ext cx="7594041" cy="269725"/>
          </a:xfrm>
          <a:prstGeom prst="rect">
            <a:avLst/>
          </a:prstGeom>
          <a:noFill/>
          <a:ln>
            <a:solidFill>
              <a:srgbClr val="FF0000"/>
            </a:solidFill>
          </a:ln>
          <a:effectLst>
            <a:glow rad="635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rgbClr val="FF0000"/>
                </a:solidFill>
              </a:ln>
            </a:endParaRPr>
          </a:p>
        </p:txBody>
      </p:sp>
      <p:sp>
        <p:nvSpPr>
          <p:cNvPr id="11" name="Rectangle 10">
            <a:extLst>
              <a:ext uri="{FF2B5EF4-FFF2-40B4-BE49-F238E27FC236}">
                <a16:creationId xmlns:a16="http://schemas.microsoft.com/office/drawing/2014/main" id="{B47A7B1D-3A8D-9D6B-DD30-A00A02853837}"/>
              </a:ext>
            </a:extLst>
          </p:cNvPr>
          <p:cNvSpPr/>
          <p:nvPr/>
        </p:nvSpPr>
        <p:spPr>
          <a:xfrm>
            <a:off x="824804" y="5174023"/>
            <a:ext cx="7594041" cy="269725"/>
          </a:xfrm>
          <a:prstGeom prst="rect">
            <a:avLst/>
          </a:prstGeom>
          <a:noFill/>
          <a:ln>
            <a:solidFill>
              <a:srgbClr val="FF0000"/>
            </a:solidFill>
          </a:ln>
          <a:effectLst>
            <a:glow rad="63500">
              <a:schemeClr val="accent2">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rgbClr val="FF0000"/>
                </a:solidFill>
              </a:ln>
            </a:endParaRPr>
          </a:p>
        </p:txBody>
      </p:sp>
      <p:pic>
        <p:nvPicPr>
          <p:cNvPr id="12" name="Picture 11" descr="A screenshot of a computer screen&#10;&#10;Description automatically generated">
            <a:extLst>
              <a:ext uri="{FF2B5EF4-FFF2-40B4-BE49-F238E27FC236}">
                <a16:creationId xmlns:a16="http://schemas.microsoft.com/office/drawing/2014/main" id="{408BB717-A365-4BCA-5F7C-A8626D861D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2581" y="-1"/>
            <a:ext cx="5943600" cy="4708495"/>
          </a:xfrm>
          <a:prstGeom prst="rect">
            <a:avLst/>
          </a:prstGeom>
        </p:spPr>
      </p:pic>
      <p:pic>
        <p:nvPicPr>
          <p:cNvPr id="14" name="Picture 13">
            <a:extLst>
              <a:ext uri="{FF2B5EF4-FFF2-40B4-BE49-F238E27FC236}">
                <a16:creationId xmlns:a16="http://schemas.microsoft.com/office/drawing/2014/main" id="{71D59449-F2A2-873D-72C7-A6216D1C4266}"/>
              </a:ext>
            </a:extLst>
          </p:cNvPr>
          <p:cNvPicPr>
            <a:picLocks noChangeAspect="1"/>
          </p:cNvPicPr>
          <p:nvPr/>
        </p:nvPicPr>
        <p:blipFill>
          <a:blip r:embed="rId6"/>
          <a:stretch>
            <a:fillRect/>
          </a:stretch>
        </p:blipFill>
        <p:spPr>
          <a:xfrm>
            <a:off x="8694835" y="4869431"/>
            <a:ext cx="4411929" cy="3358631"/>
          </a:xfrm>
          <a:prstGeom prst="rect">
            <a:avLst/>
          </a:prstGeom>
        </p:spPr>
      </p:pic>
      <p:cxnSp>
        <p:nvCxnSpPr>
          <p:cNvPr id="16" name="Straight Arrow Connector 15">
            <a:extLst>
              <a:ext uri="{FF2B5EF4-FFF2-40B4-BE49-F238E27FC236}">
                <a16:creationId xmlns:a16="http://schemas.microsoft.com/office/drawing/2014/main" id="{2CBEC6D6-AB5B-73FA-D589-C46B77148E68}"/>
              </a:ext>
            </a:extLst>
          </p:cNvPr>
          <p:cNvCxnSpPr/>
          <p:nvPr/>
        </p:nvCxnSpPr>
        <p:spPr>
          <a:xfrm flipV="1">
            <a:off x="8418845" y="4250453"/>
            <a:ext cx="383511" cy="1084567"/>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7" name="Straight Arrow Connector 16">
            <a:extLst>
              <a:ext uri="{FF2B5EF4-FFF2-40B4-BE49-F238E27FC236}">
                <a16:creationId xmlns:a16="http://schemas.microsoft.com/office/drawing/2014/main" id="{9AC236D8-9BB4-04EB-B1B4-51B9369FBDD8}"/>
              </a:ext>
            </a:extLst>
          </p:cNvPr>
          <p:cNvCxnSpPr>
            <a:cxnSpLocks/>
            <a:stCxn id="11" idx="3"/>
          </p:cNvCxnSpPr>
          <p:nvPr/>
        </p:nvCxnSpPr>
        <p:spPr>
          <a:xfrm>
            <a:off x="8418845" y="5308886"/>
            <a:ext cx="275990" cy="1045387"/>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448159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 y="0"/>
            <a:ext cx="1462674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Image 0" descr="preencoded.png">
            <a:extLst>
              <a:ext uri="{FF2B5EF4-FFF2-40B4-BE49-F238E27FC236}">
                <a16:creationId xmlns:a16="http://schemas.microsoft.com/office/drawing/2014/main" id="{D5ED1B24-FD5F-E9B7-3CAB-E2DE7E8AF872}"/>
              </a:ext>
            </a:extLst>
          </p:cNvPr>
          <p:cNvPicPr>
            <a:picLocks noChangeAspect="1"/>
          </p:cNvPicPr>
          <p:nvPr/>
        </p:nvPicPr>
        <p:blipFill rotWithShape="1">
          <a:blip r:embed="rId2"/>
          <a:srcRect b="19"/>
          <a:stretch/>
        </p:blipFill>
        <p:spPr>
          <a:xfrm>
            <a:off x="20" y="1538"/>
            <a:ext cx="14630380" cy="8228062"/>
          </a:xfrm>
          <a:prstGeom prst="rect">
            <a:avLst/>
          </a:prstGeom>
        </p:spPr>
      </p:pic>
      <p:sp>
        <p:nvSpPr>
          <p:cNvPr id="4" name="TextBox 3">
            <a:extLst>
              <a:ext uri="{FF2B5EF4-FFF2-40B4-BE49-F238E27FC236}">
                <a16:creationId xmlns:a16="http://schemas.microsoft.com/office/drawing/2014/main" id="{6F70C3ED-ADF0-AA7F-1E1E-3CD184A472F3}"/>
              </a:ext>
            </a:extLst>
          </p:cNvPr>
          <p:cNvSpPr txBox="1"/>
          <p:nvPr/>
        </p:nvSpPr>
        <p:spPr>
          <a:xfrm>
            <a:off x="1202635" y="922706"/>
            <a:ext cx="10356574" cy="584775"/>
          </a:xfrm>
          <a:prstGeom prst="rect">
            <a:avLst/>
          </a:prstGeom>
          <a:noFill/>
        </p:spPr>
        <p:txBody>
          <a:bodyPr wrap="square">
            <a:spAutoFit/>
          </a:bodyPr>
          <a:lstStyle/>
          <a:p>
            <a:r>
              <a:rPr lang="en-US" sz="3200" b="1" dirty="0">
                <a:effectLst/>
                <a:latin typeface="Calibri" panose="020F0502020204030204" pitchFamily="34" charset="0"/>
                <a:ea typeface="Times New Roman" panose="02020603050405020304" pitchFamily="18" charset="0"/>
                <a:cs typeface="Times New Roman" panose="02020603050405020304" pitchFamily="18" charset="0"/>
              </a:rPr>
              <a:t>Hyperparameter Optimization Process:</a:t>
            </a:r>
            <a:endParaRPr lang="en-US" sz="3200" dirty="0"/>
          </a:p>
        </p:txBody>
      </p:sp>
      <p:sp>
        <p:nvSpPr>
          <p:cNvPr id="6" name="TextBox 5">
            <a:extLst>
              <a:ext uri="{FF2B5EF4-FFF2-40B4-BE49-F238E27FC236}">
                <a16:creationId xmlns:a16="http://schemas.microsoft.com/office/drawing/2014/main" id="{FE7A93F6-D293-CC86-7597-ED5B160FBA8E}"/>
              </a:ext>
            </a:extLst>
          </p:cNvPr>
          <p:cNvSpPr txBox="1"/>
          <p:nvPr/>
        </p:nvSpPr>
        <p:spPr>
          <a:xfrm>
            <a:off x="1540565" y="2206487"/>
            <a:ext cx="11221278" cy="5262979"/>
          </a:xfrm>
          <a:prstGeom prst="rect">
            <a:avLst/>
          </a:prstGeom>
          <a:noFill/>
        </p:spPr>
        <p:txBody>
          <a:bodyPr wrap="square" numCol="1">
            <a:spAutoFit/>
          </a:bodyPr>
          <a:lstStyle/>
          <a:p>
            <a:pPr marL="457200" indent="-457200">
              <a:buAutoNum type="arabicPeriod"/>
            </a:pPr>
            <a:r>
              <a:rPr lang="en-US" sz="2400" dirty="0"/>
              <a:t>Define Hyperparameter Space: Set ranges for key parameters controlling model complexity.</a:t>
            </a:r>
          </a:p>
          <a:p>
            <a:endParaRPr lang="en-US" sz="2400" dirty="0"/>
          </a:p>
          <a:p>
            <a:r>
              <a:rPr lang="en-US" sz="2400" dirty="0"/>
              <a:t>2. Conduct Randomized Search: Use </a:t>
            </a:r>
            <a:r>
              <a:rPr lang="en-US" sz="2400" dirty="0" err="1"/>
              <a:t>RandomizedSearchCV</a:t>
            </a:r>
            <a:r>
              <a:rPr lang="en-US" sz="2400" dirty="0"/>
              <a:t> for efficient exploration.</a:t>
            </a:r>
          </a:p>
          <a:p>
            <a:endParaRPr lang="en-US" sz="2400" dirty="0"/>
          </a:p>
          <a:p>
            <a:r>
              <a:rPr lang="en-US" sz="2400" dirty="0"/>
              <a:t>3. Choose Evaluation Metric: Select ROC-AUC to measure model's discrimination ability.</a:t>
            </a:r>
          </a:p>
          <a:p>
            <a:endParaRPr lang="en-US" sz="2400" dirty="0"/>
          </a:p>
          <a:p>
            <a:r>
              <a:rPr lang="en-US" sz="2400" dirty="0"/>
              <a:t>4. Obtain Optimal Hyperparameters: Maximize ROC-AUC on validation data for parameter selection.</a:t>
            </a:r>
          </a:p>
          <a:p>
            <a:endParaRPr lang="en-US" sz="2400" dirty="0"/>
          </a:p>
          <a:p>
            <a:r>
              <a:rPr lang="en-US" sz="2400" dirty="0"/>
              <a:t>5. Evaluate Model Performance: Assess tuned </a:t>
            </a:r>
            <a:r>
              <a:rPr lang="en-US" sz="2400" dirty="0" err="1"/>
              <a:t>XGBoost</a:t>
            </a:r>
            <a:r>
              <a:rPr lang="en-US" sz="2400" dirty="0"/>
              <a:t> model with metrics like ROC-AUC Score.</a:t>
            </a:r>
          </a:p>
          <a:p>
            <a:endParaRPr lang="en-US" sz="2400" dirty="0"/>
          </a:p>
          <a:p>
            <a:r>
              <a:rPr lang="en-US" sz="2400" dirty="0"/>
              <a:t>6. Conclude Effectiveness: Highlight improved fraud detection accuracy post-tuning.</a:t>
            </a:r>
          </a:p>
        </p:txBody>
      </p:sp>
    </p:spTree>
    <p:extLst>
      <p:ext uri="{BB962C8B-B14F-4D97-AF65-F5344CB8AC3E}">
        <p14:creationId xmlns:p14="http://schemas.microsoft.com/office/powerpoint/2010/main" val="1121950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458"/>
          </a:xfrm>
          <a:prstGeom prst="rect">
            <a:avLst/>
          </a:prstGeom>
          <a:solidFill>
            <a:srgbClr val="FFFFFF">
              <a:alpha val="75000"/>
            </a:srgbClr>
          </a:solidFill>
          <a:ln/>
        </p:spPr>
        <p:txBody>
          <a:bodyPr/>
          <a:lstStyle/>
          <a:p>
            <a:endParaRPr lang="en-US" dirty="0"/>
          </a:p>
        </p:txBody>
      </p:sp>
      <p:sp>
        <p:nvSpPr>
          <p:cNvPr id="4" name="Text 1"/>
          <p:cNvSpPr/>
          <p:nvPr/>
        </p:nvSpPr>
        <p:spPr>
          <a:xfrm>
            <a:off x="3491865" y="470297"/>
            <a:ext cx="6380917" cy="534352"/>
          </a:xfrm>
          <a:prstGeom prst="rect">
            <a:avLst/>
          </a:prstGeom>
          <a:noFill/>
          <a:ln/>
        </p:spPr>
        <p:txBody>
          <a:bodyPr wrap="none" rtlCol="0" anchor="t"/>
          <a:lstStyle/>
          <a:p>
            <a:pPr marL="0" indent="0">
              <a:lnSpc>
                <a:spcPts val="4209"/>
              </a:lnSpc>
              <a:buNone/>
            </a:pPr>
            <a:r>
              <a:rPr lang="en-US" sz="3367" b="1" kern="0" spc="-27" dirty="0">
                <a:solidFill>
                  <a:srgbClr val="000000"/>
                </a:solidFill>
                <a:latin typeface="adonis-web" pitchFamily="34" charset="0"/>
                <a:ea typeface="adonis-web" pitchFamily="34" charset="-122"/>
                <a:cs typeface="adonis-web" pitchFamily="34" charset="-120"/>
              </a:rPr>
              <a:t>Results Slide (Model Performance)</a:t>
            </a:r>
            <a:endParaRPr lang="en-US" sz="3367" dirty="0"/>
          </a:p>
        </p:txBody>
      </p:sp>
      <p:sp>
        <p:nvSpPr>
          <p:cNvPr id="5" name="Shape 2"/>
          <p:cNvSpPr/>
          <p:nvPr/>
        </p:nvSpPr>
        <p:spPr>
          <a:xfrm>
            <a:off x="7298174" y="1346716"/>
            <a:ext cx="34171" cy="6415445"/>
          </a:xfrm>
          <a:prstGeom prst="roundRect">
            <a:avLst>
              <a:gd name="adj" fmla="val 225249"/>
            </a:avLst>
          </a:prstGeom>
          <a:solidFill>
            <a:srgbClr val="D6BADD"/>
          </a:solidFill>
          <a:ln/>
        </p:spPr>
        <p:txBody>
          <a:bodyPr/>
          <a:lstStyle/>
          <a:p>
            <a:endParaRPr lang="en-US"/>
          </a:p>
        </p:txBody>
      </p:sp>
      <p:sp>
        <p:nvSpPr>
          <p:cNvPr id="6" name="Shape 3"/>
          <p:cNvSpPr/>
          <p:nvPr/>
        </p:nvSpPr>
        <p:spPr>
          <a:xfrm>
            <a:off x="6524149" y="1655624"/>
            <a:ext cx="598646" cy="34171"/>
          </a:xfrm>
          <a:prstGeom prst="roundRect">
            <a:avLst>
              <a:gd name="adj" fmla="val 225249"/>
            </a:avLst>
          </a:prstGeom>
          <a:solidFill>
            <a:srgbClr val="D6BADD"/>
          </a:solidFill>
          <a:ln/>
        </p:spPr>
        <p:txBody>
          <a:bodyPr/>
          <a:lstStyle/>
          <a:p>
            <a:endParaRPr lang="en-US"/>
          </a:p>
        </p:txBody>
      </p:sp>
      <p:sp>
        <p:nvSpPr>
          <p:cNvPr id="7" name="Shape 4"/>
          <p:cNvSpPr/>
          <p:nvPr/>
        </p:nvSpPr>
        <p:spPr>
          <a:xfrm>
            <a:off x="7122795" y="1480304"/>
            <a:ext cx="384810" cy="384810"/>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8" name="Text 5"/>
          <p:cNvSpPr/>
          <p:nvPr/>
        </p:nvSpPr>
        <p:spPr>
          <a:xfrm>
            <a:off x="7243882" y="1512332"/>
            <a:ext cx="142518" cy="320635"/>
          </a:xfrm>
          <a:prstGeom prst="rect">
            <a:avLst/>
          </a:prstGeom>
          <a:noFill/>
          <a:ln/>
        </p:spPr>
        <p:txBody>
          <a:bodyPr wrap="none" rtlCol="0" anchor="t"/>
          <a:lstStyle/>
          <a:p>
            <a:pPr marL="0" indent="0" algn="ctr">
              <a:lnSpc>
                <a:spcPts val="2525"/>
              </a:lnSpc>
              <a:buNone/>
            </a:pPr>
            <a:r>
              <a:rPr lang="en-US" sz="2020" b="1" kern="0" spc="-27" dirty="0">
                <a:solidFill>
                  <a:srgbClr val="272525"/>
                </a:solidFill>
                <a:latin typeface="adonis-web" pitchFamily="34" charset="0"/>
                <a:ea typeface="adonis-web" pitchFamily="34" charset="-122"/>
                <a:cs typeface="adonis-web" pitchFamily="34" charset="-120"/>
              </a:rPr>
              <a:t>1</a:t>
            </a:r>
            <a:endParaRPr lang="en-US" sz="2020" dirty="0"/>
          </a:p>
        </p:txBody>
      </p:sp>
      <p:sp>
        <p:nvSpPr>
          <p:cNvPr id="9" name="Text 6"/>
          <p:cNvSpPr/>
          <p:nvPr/>
        </p:nvSpPr>
        <p:spPr>
          <a:xfrm>
            <a:off x="4085987" y="1517690"/>
            <a:ext cx="2288500" cy="267295"/>
          </a:xfrm>
          <a:prstGeom prst="rect">
            <a:avLst/>
          </a:prstGeom>
          <a:noFill/>
          <a:ln/>
        </p:spPr>
        <p:txBody>
          <a:bodyPr wrap="none" rtlCol="0" anchor="t"/>
          <a:lstStyle/>
          <a:p>
            <a:pPr marL="0" indent="0" algn="r">
              <a:lnSpc>
                <a:spcPts val="2104"/>
              </a:lnSpc>
              <a:buNone/>
            </a:pPr>
            <a:r>
              <a:rPr lang="en-US" sz="1684" b="1" kern="0" spc="-27" dirty="0">
                <a:solidFill>
                  <a:srgbClr val="272525"/>
                </a:solidFill>
                <a:latin typeface="adonis-web" pitchFamily="34" charset="0"/>
                <a:ea typeface="adonis-web" pitchFamily="34" charset="-122"/>
                <a:cs typeface="adonis-web" pitchFamily="34" charset="-120"/>
              </a:rPr>
              <a:t>Performance Comparison</a:t>
            </a:r>
            <a:endParaRPr lang="en-US" sz="1684" dirty="0"/>
          </a:p>
        </p:txBody>
      </p:sp>
      <p:sp>
        <p:nvSpPr>
          <p:cNvPr id="10" name="Text 7"/>
          <p:cNvSpPr/>
          <p:nvPr/>
        </p:nvSpPr>
        <p:spPr>
          <a:xfrm>
            <a:off x="3491865" y="1887498"/>
            <a:ext cx="2882622" cy="1642348"/>
          </a:xfrm>
          <a:prstGeom prst="rect">
            <a:avLst/>
          </a:prstGeom>
          <a:noFill/>
          <a:ln/>
        </p:spPr>
        <p:txBody>
          <a:bodyPr wrap="square" rtlCol="0" anchor="t"/>
          <a:lstStyle/>
          <a:p>
            <a:pPr marL="0" indent="0" algn="r">
              <a:lnSpc>
                <a:spcPts val="2155"/>
              </a:lnSpc>
              <a:buNone/>
            </a:pPr>
            <a:r>
              <a:rPr lang="en-US" sz="1347" kern="0" spc="-27" dirty="0">
                <a:solidFill>
                  <a:srgbClr val="272525"/>
                </a:solidFill>
                <a:latin typeface="Source Sans Pro" pitchFamily="34" charset="0"/>
                <a:ea typeface="Source Sans Pro" pitchFamily="34" charset="-122"/>
                <a:cs typeface="Source Sans Pro" pitchFamily="34" charset="-120"/>
              </a:rPr>
              <a:t>Side-by-side bar charts and line graphs showcase the performance of various machine learning models, including Logistic Regression, Random Forest, and XGBoost, across key metrics like accuracy, precision, recall, and F1-score.</a:t>
            </a:r>
            <a:endParaRPr lang="en-US" sz="1347" dirty="0"/>
          </a:p>
        </p:txBody>
      </p:sp>
      <p:sp>
        <p:nvSpPr>
          <p:cNvPr id="11" name="Shape 8"/>
          <p:cNvSpPr/>
          <p:nvPr/>
        </p:nvSpPr>
        <p:spPr>
          <a:xfrm>
            <a:off x="7507605" y="2510730"/>
            <a:ext cx="598646" cy="34171"/>
          </a:xfrm>
          <a:prstGeom prst="roundRect">
            <a:avLst>
              <a:gd name="adj" fmla="val 225249"/>
            </a:avLst>
          </a:prstGeom>
          <a:solidFill>
            <a:srgbClr val="D6BADD"/>
          </a:solidFill>
          <a:ln/>
        </p:spPr>
        <p:txBody>
          <a:bodyPr/>
          <a:lstStyle/>
          <a:p>
            <a:endParaRPr lang="en-US"/>
          </a:p>
        </p:txBody>
      </p:sp>
      <p:sp>
        <p:nvSpPr>
          <p:cNvPr id="12" name="Shape 9"/>
          <p:cNvSpPr/>
          <p:nvPr/>
        </p:nvSpPr>
        <p:spPr>
          <a:xfrm>
            <a:off x="7122795" y="2335411"/>
            <a:ext cx="384810" cy="384810"/>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13" name="Text 10"/>
          <p:cNvSpPr/>
          <p:nvPr/>
        </p:nvSpPr>
        <p:spPr>
          <a:xfrm>
            <a:off x="7243882" y="2367439"/>
            <a:ext cx="142518" cy="320635"/>
          </a:xfrm>
          <a:prstGeom prst="rect">
            <a:avLst/>
          </a:prstGeom>
          <a:noFill/>
          <a:ln/>
        </p:spPr>
        <p:txBody>
          <a:bodyPr wrap="none" rtlCol="0" anchor="t"/>
          <a:lstStyle/>
          <a:p>
            <a:pPr marL="0" indent="0" algn="ctr">
              <a:lnSpc>
                <a:spcPts val="2525"/>
              </a:lnSpc>
              <a:buNone/>
            </a:pPr>
            <a:r>
              <a:rPr lang="en-US" sz="2020" b="1" kern="0" spc="-27" dirty="0">
                <a:solidFill>
                  <a:srgbClr val="272525"/>
                </a:solidFill>
                <a:latin typeface="adonis-web" pitchFamily="34" charset="0"/>
                <a:ea typeface="adonis-web" pitchFamily="34" charset="-122"/>
                <a:cs typeface="adonis-web" pitchFamily="34" charset="-120"/>
              </a:rPr>
              <a:t>2</a:t>
            </a:r>
            <a:endParaRPr lang="en-US" sz="2020" dirty="0"/>
          </a:p>
        </p:txBody>
      </p:sp>
      <p:sp>
        <p:nvSpPr>
          <p:cNvPr id="14" name="Text 11"/>
          <p:cNvSpPr/>
          <p:nvPr/>
        </p:nvSpPr>
        <p:spPr>
          <a:xfrm>
            <a:off x="8255913" y="2372797"/>
            <a:ext cx="2148364" cy="267295"/>
          </a:xfrm>
          <a:prstGeom prst="rect">
            <a:avLst/>
          </a:prstGeom>
          <a:noFill/>
          <a:ln/>
        </p:spPr>
        <p:txBody>
          <a:bodyPr wrap="none" rtlCol="0" anchor="t"/>
          <a:lstStyle/>
          <a:p>
            <a:pPr marL="0" indent="0" algn="l">
              <a:lnSpc>
                <a:spcPts val="2104"/>
              </a:lnSpc>
              <a:buNone/>
            </a:pPr>
            <a:r>
              <a:rPr lang="en-US" sz="1684" b="1" kern="0" spc="-27" dirty="0">
                <a:solidFill>
                  <a:srgbClr val="272525"/>
                </a:solidFill>
                <a:latin typeface="adonis-web" pitchFamily="34" charset="0"/>
                <a:ea typeface="adonis-web" pitchFamily="34" charset="-122"/>
                <a:cs typeface="adonis-web" pitchFamily="34" charset="-120"/>
              </a:rPr>
              <a:t>Hyperparameter Tuning</a:t>
            </a:r>
            <a:endParaRPr lang="en-US" sz="1684" dirty="0"/>
          </a:p>
        </p:txBody>
      </p:sp>
      <p:sp>
        <p:nvSpPr>
          <p:cNvPr id="15" name="Text 12"/>
          <p:cNvSpPr/>
          <p:nvPr/>
        </p:nvSpPr>
        <p:spPr>
          <a:xfrm>
            <a:off x="8255913" y="2742605"/>
            <a:ext cx="2882622" cy="1368623"/>
          </a:xfrm>
          <a:prstGeom prst="rect">
            <a:avLst/>
          </a:prstGeom>
          <a:noFill/>
          <a:ln/>
        </p:spPr>
        <p:txBody>
          <a:bodyPr wrap="square" rtlCol="0" anchor="t"/>
          <a:lstStyle/>
          <a:p>
            <a:pPr marL="0" indent="0" algn="l">
              <a:lnSpc>
                <a:spcPts val="2155"/>
              </a:lnSpc>
              <a:buNone/>
            </a:pPr>
            <a:r>
              <a:rPr lang="en-US" sz="1347" kern="0" spc="-27" dirty="0">
                <a:solidFill>
                  <a:srgbClr val="272525"/>
                </a:solidFill>
                <a:latin typeface="Source Sans Pro" pitchFamily="34" charset="0"/>
                <a:ea typeface="Source Sans Pro" pitchFamily="34" charset="-122"/>
                <a:cs typeface="Source Sans Pro" pitchFamily="34" charset="-120"/>
              </a:rPr>
              <a:t>A detailed diagram or flowchart illustrates the process of hyperparameter tuning for the XGBoost model, highlighting the steps involved in identifying the optimal set of parameters to boost its performance.</a:t>
            </a:r>
            <a:endParaRPr lang="en-US" sz="1347" dirty="0"/>
          </a:p>
        </p:txBody>
      </p:sp>
      <p:sp>
        <p:nvSpPr>
          <p:cNvPr id="16" name="Shape 13"/>
          <p:cNvSpPr/>
          <p:nvPr/>
        </p:nvSpPr>
        <p:spPr>
          <a:xfrm>
            <a:off x="6524149" y="4180701"/>
            <a:ext cx="598646" cy="34171"/>
          </a:xfrm>
          <a:prstGeom prst="roundRect">
            <a:avLst>
              <a:gd name="adj" fmla="val 225249"/>
            </a:avLst>
          </a:prstGeom>
          <a:solidFill>
            <a:srgbClr val="D6BADD"/>
          </a:solidFill>
          <a:ln/>
        </p:spPr>
        <p:txBody>
          <a:bodyPr/>
          <a:lstStyle/>
          <a:p>
            <a:endParaRPr lang="en-US"/>
          </a:p>
        </p:txBody>
      </p:sp>
      <p:sp>
        <p:nvSpPr>
          <p:cNvPr id="17" name="Shape 14"/>
          <p:cNvSpPr/>
          <p:nvPr/>
        </p:nvSpPr>
        <p:spPr>
          <a:xfrm>
            <a:off x="7122795" y="4005382"/>
            <a:ext cx="384810" cy="384810"/>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18" name="Text 15"/>
          <p:cNvSpPr/>
          <p:nvPr/>
        </p:nvSpPr>
        <p:spPr>
          <a:xfrm>
            <a:off x="7243882" y="4037409"/>
            <a:ext cx="142518" cy="320635"/>
          </a:xfrm>
          <a:prstGeom prst="rect">
            <a:avLst/>
          </a:prstGeom>
          <a:noFill/>
          <a:ln/>
        </p:spPr>
        <p:txBody>
          <a:bodyPr wrap="none" rtlCol="0" anchor="t"/>
          <a:lstStyle/>
          <a:p>
            <a:pPr marL="0" indent="0" algn="ctr">
              <a:lnSpc>
                <a:spcPts val="2525"/>
              </a:lnSpc>
              <a:buNone/>
            </a:pPr>
            <a:r>
              <a:rPr lang="en-US" sz="2020" b="1" kern="0" spc="-27" dirty="0">
                <a:solidFill>
                  <a:srgbClr val="272525"/>
                </a:solidFill>
                <a:latin typeface="adonis-web" pitchFamily="34" charset="0"/>
                <a:ea typeface="adonis-web" pitchFamily="34" charset="-122"/>
                <a:cs typeface="adonis-web" pitchFamily="34" charset="-120"/>
              </a:rPr>
              <a:t>3</a:t>
            </a:r>
            <a:endParaRPr lang="en-US" sz="2020" dirty="0"/>
          </a:p>
        </p:txBody>
      </p:sp>
      <p:sp>
        <p:nvSpPr>
          <p:cNvPr id="19" name="Text 16"/>
          <p:cNvSpPr/>
          <p:nvPr/>
        </p:nvSpPr>
        <p:spPr>
          <a:xfrm>
            <a:off x="4046220" y="4042767"/>
            <a:ext cx="2328267" cy="267295"/>
          </a:xfrm>
          <a:prstGeom prst="rect">
            <a:avLst/>
          </a:prstGeom>
          <a:noFill/>
          <a:ln/>
        </p:spPr>
        <p:txBody>
          <a:bodyPr wrap="none" rtlCol="0" anchor="t"/>
          <a:lstStyle/>
          <a:p>
            <a:pPr marL="0" indent="0" algn="r">
              <a:lnSpc>
                <a:spcPts val="2104"/>
              </a:lnSpc>
              <a:buNone/>
            </a:pPr>
            <a:r>
              <a:rPr lang="en-US" sz="1684" b="1" kern="0" spc="-27" dirty="0">
                <a:solidFill>
                  <a:srgbClr val="272525"/>
                </a:solidFill>
                <a:latin typeface="adonis-web" pitchFamily="34" charset="0"/>
                <a:ea typeface="adonis-web" pitchFamily="34" charset="-122"/>
                <a:cs typeface="adonis-web" pitchFamily="34" charset="-120"/>
              </a:rPr>
              <a:t>Optimal Hyperparameters</a:t>
            </a:r>
            <a:endParaRPr lang="en-US" sz="1684" dirty="0"/>
          </a:p>
        </p:txBody>
      </p:sp>
      <p:sp>
        <p:nvSpPr>
          <p:cNvPr id="20" name="Text 17"/>
          <p:cNvSpPr/>
          <p:nvPr/>
        </p:nvSpPr>
        <p:spPr>
          <a:xfrm>
            <a:off x="3491865" y="4412575"/>
            <a:ext cx="2882622" cy="1642348"/>
          </a:xfrm>
          <a:prstGeom prst="rect">
            <a:avLst/>
          </a:prstGeom>
          <a:noFill/>
          <a:ln/>
        </p:spPr>
        <p:txBody>
          <a:bodyPr wrap="square" rtlCol="0" anchor="t"/>
          <a:lstStyle/>
          <a:p>
            <a:pPr marL="0" indent="0" algn="r">
              <a:lnSpc>
                <a:spcPts val="2155"/>
              </a:lnSpc>
              <a:buNone/>
            </a:pPr>
            <a:r>
              <a:rPr lang="en-US" sz="1347" kern="0" spc="-27" dirty="0">
                <a:solidFill>
                  <a:srgbClr val="272525"/>
                </a:solidFill>
                <a:latin typeface="Source Sans Pro" pitchFamily="34" charset="0"/>
                <a:ea typeface="Source Sans Pro" pitchFamily="34" charset="-122"/>
                <a:cs typeface="Source Sans Pro" pitchFamily="34" charset="-120"/>
              </a:rPr>
              <a:t>A concise table or list presents the optimal hyperparameters for the XGBoost model, such as the learning rate, max depth, number of estimators, and regularization parameters, which were determined through the tuning process.</a:t>
            </a:r>
            <a:endParaRPr lang="en-US" sz="1347" dirty="0"/>
          </a:p>
        </p:txBody>
      </p:sp>
      <p:sp>
        <p:nvSpPr>
          <p:cNvPr id="21" name="Shape 18"/>
          <p:cNvSpPr/>
          <p:nvPr/>
        </p:nvSpPr>
        <p:spPr>
          <a:xfrm>
            <a:off x="7507605" y="5443240"/>
            <a:ext cx="598646" cy="34171"/>
          </a:xfrm>
          <a:prstGeom prst="roundRect">
            <a:avLst>
              <a:gd name="adj" fmla="val 225249"/>
            </a:avLst>
          </a:prstGeom>
          <a:solidFill>
            <a:srgbClr val="D6BADD"/>
          </a:solidFill>
          <a:ln/>
        </p:spPr>
        <p:txBody>
          <a:bodyPr/>
          <a:lstStyle/>
          <a:p>
            <a:endParaRPr lang="en-US"/>
          </a:p>
        </p:txBody>
      </p:sp>
      <p:sp>
        <p:nvSpPr>
          <p:cNvPr id="22" name="Shape 19"/>
          <p:cNvSpPr/>
          <p:nvPr/>
        </p:nvSpPr>
        <p:spPr>
          <a:xfrm>
            <a:off x="7122795" y="5267920"/>
            <a:ext cx="384810" cy="384810"/>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23" name="Text 20"/>
          <p:cNvSpPr/>
          <p:nvPr/>
        </p:nvSpPr>
        <p:spPr>
          <a:xfrm>
            <a:off x="7243882" y="5299948"/>
            <a:ext cx="142518" cy="320635"/>
          </a:xfrm>
          <a:prstGeom prst="rect">
            <a:avLst/>
          </a:prstGeom>
          <a:noFill/>
          <a:ln/>
        </p:spPr>
        <p:txBody>
          <a:bodyPr wrap="none" rtlCol="0" anchor="t"/>
          <a:lstStyle/>
          <a:p>
            <a:pPr marL="0" indent="0" algn="ctr">
              <a:lnSpc>
                <a:spcPts val="2525"/>
              </a:lnSpc>
              <a:buNone/>
            </a:pPr>
            <a:r>
              <a:rPr lang="en-US" sz="2020" b="1" kern="0" spc="-27" dirty="0">
                <a:solidFill>
                  <a:srgbClr val="272525"/>
                </a:solidFill>
                <a:latin typeface="adonis-web" pitchFamily="34" charset="0"/>
                <a:ea typeface="adonis-web" pitchFamily="34" charset="-122"/>
                <a:cs typeface="adonis-web" pitchFamily="34" charset="-120"/>
              </a:rPr>
              <a:t>4</a:t>
            </a:r>
            <a:endParaRPr lang="en-US" sz="2020" dirty="0"/>
          </a:p>
        </p:txBody>
      </p:sp>
      <p:sp>
        <p:nvSpPr>
          <p:cNvPr id="24" name="Text 21"/>
          <p:cNvSpPr/>
          <p:nvPr/>
        </p:nvSpPr>
        <p:spPr>
          <a:xfrm>
            <a:off x="8255913" y="5305306"/>
            <a:ext cx="2138005" cy="267295"/>
          </a:xfrm>
          <a:prstGeom prst="rect">
            <a:avLst/>
          </a:prstGeom>
          <a:noFill/>
          <a:ln/>
        </p:spPr>
        <p:txBody>
          <a:bodyPr wrap="none" rtlCol="0" anchor="t"/>
          <a:lstStyle/>
          <a:p>
            <a:pPr marL="0" indent="0" algn="l">
              <a:lnSpc>
                <a:spcPts val="2104"/>
              </a:lnSpc>
              <a:buNone/>
            </a:pPr>
            <a:r>
              <a:rPr lang="en-US" sz="1684" b="1" kern="0" spc="-27" dirty="0">
                <a:solidFill>
                  <a:srgbClr val="272525"/>
                </a:solidFill>
                <a:latin typeface="adonis-web" pitchFamily="34" charset="0"/>
                <a:ea typeface="adonis-web" pitchFamily="34" charset="-122"/>
                <a:cs typeface="adonis-web" pitchFamily="34" charset="-120"/>
              </a:rPr>
              <a:t>Model Performance</a:t>
            </a:r>
            <a:endParaRPr lang="en-US" sz="1684" dirty="0"/>
          </a:p>
        </p:txBody>
      </p:sp>
      <p:sp>
        <p:nvSpPr>
          <p:cNvPr id="25" name="Text 22"/>
          <p:cNvSpPr/>
          <p:nvPr/>
        </p:nvSpPr>
        <p:spPr>
          <a:xfrm>
            <a:off x="8255913" y="5675114"/>
            <a:ext cx="2882622" cy="1916073"/>
          </a:xfrm>
          <a:prstGeom prst="rect">
            <a:avLst/>
          </a:prstGeom>
          <a:noFill/>
          <a:ln/>
        </p:spPr>
        <p:txBody>
          <a:bodyPr wrap="square" rtlCol="0" anchor="t"/>
          <a:lstStyle/>
          <a:p>
            <a:pPr marL="0" indent="0" algn="l">
              <a:lnSpc>
                <a:spcPts val="2155"/>
              </a:lnSpc>
              <a:buNone/>
            </a:pPr>
            <a:r>
              <a:rPr lang="en-US" sz="1347" kern="0" spc="-27" dirty="0">
                <a:solidFill>
                  <a:srgbClr val="272525"/>
                </a:solidFill>
                <a:latin typeface="Source Sans Pro" pitchFamily="34" charset="0"/>
                <a:ea typeface="Source Sans Pro" pitchFamily="34" charset="-122"/>
                <a:cs typeface="Source Sans Pro" pitchFamily="34" charset="-120"/>
              </a:rPr>
              <a:t>The performance of the tuned XGBoost model is showcased through a Receiver Operating Characteristic (ROC) curve, the area under the curve (AUC) score, and a clear confusion matrix, providing a comprehensive evaluation of its ability to accurately detect fraudulent transactions.</a:t>
            </a:r>
            <a:endParaRPr lang="en-US" sz="1347"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2027872"/>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Practical Applications</a:t>
            </a:r>
            <a:endParaRPr lang="en-US" sz="4374" dirty="0"/>
          </a:p>
        </p:txBody>
      </p:sp>
      <p:pic>
        <p:nvPicPr>
          <p:cNvPr id="5" name="Image 1" descr="preencoded.png"/>
          <p:cNvPicPr>
            <a:picLocks noChangeAspect="1"/>
          </p:cNvPicPr>
          <p:nvPr/>
        </p:nvPicPr>
        <p:blipFill>
          <a:blip r:embed="rId4"/>
          <a:stretch>
            <a:fillRect/>
          </a:stretch>
        </p:blipFill>
        <p:spPr>
          <a:xfrm>
            <a:off x="2348389" y="3166586"/>
            <a:ext cx="555427" cy="555427"/>
          </a:xfrm>
          <a:prstGeom prst="rect">
            <a:avLst/>
          </a:prstGeom>
        </p:spPr>
      </p:pic>
      <p:sp>
        <p:nvSpPr>
          <p:cNvPr id="6" name="Text 2"/>
          <p:cNvSpPr/>
          <p:nvPr/>
        </p:nvSpPr>
        <p:spPr>
          <a:xfrm>
            <a:off x="2348389" y="3944183"/>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Fraud Prevention</a:t>
            </a:r>
            <a:endParaRPr lang="en-US" sz="2187" dirty="0"/>
          </a:p>
        </p:txBody>
      </p:sp>
      <p:sp>
        <p:nvSpPr>
          <p:cNvPr id="7" name="Text 3"/>
          <p:cNvSpPr/>
          <p:nvPr/>
        </p:nvSpPr>
        <p:spPr>
          <a:xfrm>
            <a:off x="2348389" y="4424601"/>
            <a:ext cx="3088958" cy="1777008"/>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developed model can be integrated into real-time transaction monitoring systems to detect and prevent fraudulent activities.</a:t>
            </a:r>
            <a:endParaRPr lang="en-US" sz="1750" dirty="0"/>
          </a:p>
        </p:txBody>
      </p:sp>
      <p:pic>
        <p:nvPicPr>
          <p:cNvPr id="8" name="Image 2" descr="preencoded.png"/>
          <p:cNvPicPr>
            <a:picLocks noChangeAspect="1"/>
          </p:cNvPicPr>
          <p:nvPr/>
        </p:nvPicPr>
        <p:blipFill>
          <a:blip r:embed="rId5"/>
          <a:stretch>
            <a:fillRect/>
          </a:stretch>
        </p:blipFill>
        <p:spPr>
          <a:xfrm>
            <a:off x="5770602" y="3166586"/>
            <a:ext cx="555427" cy="555427"/>
          </a:xfrm>
          <a:prstGeom prst="rect">
            <a:avLst/>
          </a:prstGeom>
        </p:spPr>
      </p:pic>
      <p:sp>
        <p:nvSpPr>
          <p:cNvPr id="9" name="Text 4"/>
          <p:cNvSpPr/>
          <p:nvPr/>
        </p:nvSpPr>
        <p:spPr>
          <a:xfrm>
            <a:off x="5770602" y="3944183"/>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Customer Protection</a:t>
            </a:r>
            <a:endParaRPr lang="en-US" sz="2187" dirty="0"/>
          </a:p>
        </p:txBody>
      </p:sp>
      <p:sp>
        <p:nvSpPr>
          <p:cNvPr id="10" name="Text 5"/>
          <p:cNvSpPr/>
          <p:nvPr/>
        </p:nvSpPr>
        <p:spPr>
          <a:xfrm>
            <a:off x="5770602" y="4424601"/>
            <a:ext cx="3088958"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Accurate fraud detection helps enhance customer trust and security, fostering a safer financial environment.</a:t>
            </a:r>
            <a:endParaRPr lang="en-US" sz="1750" dirty="0"/>
          </a:p>
        </p:txBody>
      </p:sp>
      <p:pic>
        <p:nvPicPr>
          <p:cNvPr id="11" name="Image 3" descr="preencoded.png"/>
          <p:cNvPicPr>
            <a:picLocks noChangeAspect="1"/>
          </p:cNvPicPr>
          <p:nvPr/>
        </p:nvPicPr>
        <p:blipFill>
          <a:blip r:embed="rId6"/>
          <a:stretch>
            <a:fillRect/>
          </a:stretch>
        </p:blipFill>
        <p:spPr>
          <a:xfrm>
            <a:off x="9192816" y="3166586"/>
            <a:ext cx="555427" cy="555427"/>
          </a:xfrm>
          <a:prstGeom prst="rect">
            <a:avLst/>
          </a:prstGeom>
        </p:spPr>
      </p:pic>
      <p:sp>
        <p:nvSpPr>
          <p:cNvPr id="12" name="Text 6"/>
          <p:cNvSpPr/>
          <p:nvPr/>
        </p:nvSpPr>
        <p:spPr>
          <a:xfrm>
            <a:off x="9192816" y="3944183"/>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Financial Integrity</a:t>
            </a:r>
            <a:endParaRPr lang="en-US" sz="2187" dirty="0"/>
          </a:p>
        </p:txBody>
      </p:sp>
      <p:sp>
        <p:nvSpPr>
          <p:cNvPr id="13" name="Text 7"/>
          <p:cNvSpPr/>
          <p:nvPr/>
        </p:nvSpPr>
        <p:spPr>
          <a:xfrm>
            <a:off x="9192816" y="4424601"/>
            <a:ext cx="3089077"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model contributes to mitigating losses due to fraudulent transactions, safeguarding the financial sector.</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1871067"/>
            <a:ext cx="6358057"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Challenges and Limitations</a:t>
            </a:r>
            <a:endParaRPr lang="en-US" sz="4374" dirty="0"/>
          </a:p>
        </p:txBody>
      </p:sp>
      <p:sp>
        <p:nvSpPr>
          <p:cNvPr id="6" name="Shape 2"/>
          <p:cNvSpPr/>
          <p:nvPr/>
        </p:nvSpPr>
        <p:spPr>
          <a:xfrm>
            <a:off x="833199" y="307228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7" name="Text 3"/>
          <p:cNvSpPr/>
          <p:nvPr/>
        </p:nvSpPr>
        <p:spPr>
          <a:xfrm>
            <a:off x="990481" y="3113961"/>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1</a:t>
            </a:r>
            <a:endParaRPr lang="en-US" sz="2624" dirty="0"/>
          </a:p>
        </p:txBody>
      </p:sp>
      <p:sp>
        <p:nvSpPr>
          <p:cNvPr id="8" name="Text 4"/>
          <p:cNvSpPr/>
          <p:nvPr/>
        </p:nvSpPr>
        <p:spPr>
          <a:xfrm>
            <a:off x="1555313" y="3148608"/>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Imbalanced Dataset</a:t>
            </a:r>
            <a:endParaRPr lang="en-US" sz="2187" dirty="0"/>
          </a:p>
        </p:txBody>
      </p:sp>
      <p:sp>
        <p:nvSpPr>
          <p:cNvPr id="9" name="Text 5"/>
          <p:cNvSpPr/>
          <p:nvPr/>
        </p:nvSpPr>
        <p:spPr>
          <a:xfrm>
            <a:off x="1555313" y="3629025"/>
            <a:ext cx="38200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highly skewed distribution of fraudulent and non-fraudulent transactions posed a significant challenge.</a:t>
            </a:r>
            <a:endParaRPr lang="en-US" sz="1750" dirty="0"/>
          </a:p>
        </p:txBody>
      </p:sp>
      <p:sp>
        <p:nvSpPr>
          <p:cNvPr id="10" name="Shape 6"/>
          <p:cNvSpPr/>
          <p:nvPr/>
        </p:nvSpPr>
        <p:spPr>
          <a:xfrm>
            <a:off x="5597485" y="307228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1" name="Text 7"/>
          <p:cNvSpPr/>
          <p:nvPr/>
        </p:nvSpPr>
        <p:spPr>
          <a:xfrm>
            <a:off x="5754767" y="3113961"/>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2</a:t>
            </a:r>
            <a:endParaRPr lang="en-US" sz="2624" dirty="0"/>
          </a:p>
        </p:txBody>
      </p:sp>
      <p:sp>
        <p:nvSpPr>
          <p:cNvPr id="12" name="Text 8"/>
          <p:cNvSpPr/>
          <p:nvPr/>
        </p:nvSpPr>
        <p:spPr>
          <a:xfrm>
            <a:off x="6319599" y="3148608"/>
            <a:ext cx="2790944"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Hyperparameter Tuning</a:t>
            </a:r>
            <a:endParaRPr lang="en-US" sz="2187" dirty="0"/>
          </a:p>
        </p:txBody>
      </p:sp>
      <p:sp>
        <p:nvSpPr>
          <p:cNvPr id="13" name="Text 9"/>
          <p:cNvSpPr/>
          <p:nvPr/>
        </p:nvSpPr>
        <p:spPr>
          <a:xfrm>
            <a:off x="6319599" y="3629025"/>
            <a:ext cx="382000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Optimizing the XGBoost model's hyperparameters required extensive experimentation and computational resources.</a:t>
            </a:r>
            <a:endParaRPr lang="en-US" sz="1750" dirty="0"/>
          </a:p>
        </p:txBody>
      </p:sp>
      <p:sp>
        <p:nvSpPr>
          <p:cNvPr id="14" name="Shape 10"/>
          <p:cNvSpPr/>
          <p:nvPr/>
        </p:nvSpPr>
        <p:spPr>
          <a:xfrm>
            <a:off x="833199" y="5446395"/>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5" name="Text 11"/>
          <p:cNvSpPr/>
          <p:nvPr/>
        </p:nvSpPr>
        <p:spPr>
          <a:xfrm>
            <a:off x="990481" y="5488067"/>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3</a:t>
            </a:r>
            <a:endParaRPr lang="en-US" sz="2624" dirty="0"/>
          </a:p>
        </p:txBody>
      </p:sp>
      <p:sp>
        <p:nvSpPr>
          <p:cNvPr id="16" name="Text 12"/>
          <p:cNvSpPr/>
          <p:nvPr/>
        </p:nvSpPr>
        <p:spPr>
          <a:xfrm>
            <a:off x="1555313" y="5522714"/>
            <a:ext cx="3132177"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Adaptive Fraud Techniques</a:t>
            </a:r>
            <a:endParaRPr lang="en-US" sz="2187" dirty="0"/>
          </a:p>
        </p:txBody>
      </p:sp>
      <p:sp>
        <p:nvSpPr>
          <p:cNvPr id="17" name="Text 13"/>
          <p:cNvSpPr/>
          <p:nvPr/>
        </p:nvSpPr>
        <p:spPr>
          <a:xfrm>
            <a:off x="1555313" y="6003131"/>
            <a:ext cx="8584287"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Continuously evolving fraud methods necessitate ongoing model updates and improvements.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779104" y="139148"/>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4245768" y="2220873"/>
            <a:ext cx="365760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Future Directions</a:t>
            </a:r>
            <a:endParaRPr lang="en-US" sz="4374" dirty="0"/>
          </a:p>
        </p:txBody>
      </p:sp>
      <p:sp>
        <p:nvSpPr>
          <p:cNvPr id="5" name="Text 2"/>
          <p:cNvSpPr/>
          <p:nvPr/>
        </p:nvSpPr>
        <p:spPr>
          <a:xfrm>
            <a:off x="4383157" y="3470672"/>
            <a:ext cx="3027364" cy="644128"/>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Automated Tuning</a:t>
            </a:r>
            <a:endParaRPr lang="en-US" sz="2187" dirty="0"/>
          </a:p>
        </p:txBody>
      </p:sp>
      <p:sp>
        <p:nvSpPr>
          <p:cNvPr id="6" name="Text 3"/>
          <p:cNvSpPr/>
          <p:nvPr/>
        </p:nvSpPr>
        <p:spPr>
          <a:xfrm>
            <a:off x="4383157" y="4040028"/>
            <a:ext cx="2885710" cy="2380649"/>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Implementing automated hyperparameter optimization techniques to streamline the tuning process.</a:t>
            </a:r>
            <a:endParaRPr lang="en-US" sz="1750" dirty="0"/>
          </a:p>
        </p:txBody>
      </p:sp>
      <p:sp>
        <p:nvSpPr>
          <p:cNvPr id="7" name="Text 4"/>
          <p:cNvSpPr/>
          <p:nvPr/>
        </p:nvSpPr>
        <p:spPr>
          <a:xfrm>
            <a:off x="7491143" y="3470672"/>
            <a:ext cx="3250095" cy="644128"/>
          </a:xfrm>
          <a:prstGeom prst="rect">
            <a:avLst/>
          </a:prstGeom>
          <a:noFill/>
          <a:ln/>
        </p:spPr>
        <p:txBody>
          <a:bodyPr wrap="non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Ensemble Methods</a:t>
            </a:r>
            <a:endParaRPr lang="en-US" sz="2187" dirty="0"/>
          </a:p>
        </p:txBody>
      </p:sp>
      <p:sp>
        <p:nvSpPr>
          <p:cNvPr id="8" name="Text 5"/>
          <p:cNvSpPr/>
          <p:nvPr/>
        </p:nvSpPr>
        <p:spPr>
          <a:xfrm>
            <a:off x="7410521" y="4040029"/>
            <a:ext cx="3502643" cy="2092414"/>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Exploring ensemble learning approaches to leverage the strengths of multiple classifiers.</a:t>
            </a:r>
            <a:endParaRPr lang="en-US" sz="1750" dirty="0"/>
          </a:p>
        </p:txBody>
      </p:sp>
      <p:sp>
        <p:nvSpPr>
          <p:cNvPr id="9" name="Text 6"/>
          <p:cNvSpPr/>
          <p:nvPr/>
        </p:nvSpPr>
        <p:spPr>
          <a:xfrm>
            <a:off x="10913165" y="3470672"/>
            <a:ext cx="3250095" cy="694373"/>
          </a:xfrm>
          <a:prstGeom prst="rect">
            <a:avLst/>
          </a:prstGeom>
          <a:noFill/>
          <a:ln/>
        </p:spPr>
        <p:txBody>
          <a:bodyPr wrap="square" rtlCol="0" anchor="t"/>
          <a:lstStyle/>
          <a:p>
            <a:pPr marL="0" indent="0">
              <a:lnSpc>
                <a:spcPts val="2734"/>
              </a:lnSpc>
              <a:buNone/>
            </a:pPr>
            <a:r>
              <a:rPr lang="en-US" sz="2187" b="1" kern="0" spc="-35" dirty="0">
                <a:solidFill>
                  <a:srgbClr val="000000"/>
                </a:solidFill>
                <a:latin typeface="adonis-web" pitchFamily="34" charset="0"/>
                <a:ea typeface="adonis-web" pitchFamily="34" charset="-122"/>
                <a:cs typeface="adonis-web" pitchFamily="34" charset="-120"/>
              </a:rPr>
              <a:t>Advanced Feature Engineering</a:t>
            </a:r>
            <a:endParaRPr lang="en-US" sz="2187" dirty="0"/>
          </a:p>
        </p:txBody>
      </p:sp>
      <p:sp>
        <p:nvSpPr>
          <p:cNvPr id="10" name="Text 7"/>
          <p:cNvSpPr/>
          <p:nvPr/>
        </p:nvSpPr>
        <p:spPr>
          <a:xfrm>
            <a:off x="11054818" y="4283765"/>
            <a:ext cx="2949416" cy="2286000"/>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Investigating more sophisticated feature engineering techniques tailored to credit card transactions.</a:t>
            </a:r>
            <a:endParaRPr lang="en-US" sz="1750" dirty="0"/>
          </a:p>
        </p:txBody>
      </p:sp>
      <p:pic>
        <p:nvPicPr>
          <p:cNvPr id="12" name="Image 1" descr="preencoded.png">
            <a:extLst>
              <a:ext uri="{FF2B5EF4-FFF2-40B4-BE49-F238E27FC236}">
                <a16:creationId xmlns:a16="http://schemas.microsoft.com/office/drawing/2014/main" id="{8E5570BA-565E-7378-E874-83FD135DF84F}"/>
              </a:ext>
            </a:extLst>
          </p:cNvPr>
          <p:cNvPicPr>
            <a:picLocks noChangeAspect="1"/>
          </p:cNvPicPr>
          <p:nvPr/>
        </p:nvPicPr>
        <p:blipFill>
          <a:blip r:embed="rId4"/>
          <a:stretch>
            <a:fillRect/>
          </a:stretch>
        </p:blipFill>
        <p:spPr>
          <a:xfrm>
            <a:off x="-333612" y="69574"/>
            <a:ext cx="3657600" cy="82296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661398"/>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Top Performing Model</a:t>
            </a:r>
            <a:endParaRPr lang="en-US" sz="4374" dirty="0"/>
          </a:p>
        </p:txBody>
      </p:sp>
      <p:sp>
        <p:nvSpPr>
          <p:cNvPr id="6" name="Shape 2"/>
          <p:cNvSpPr/>
          <p:nvPr/>
        </p:nvSpPr>
        <p:spPr>
          <a:xfrm>
            <a:off x="4490799" y="2689027"/>
            <a:ext cx="4542115" cy="2361605"/>
          </a:xfrm>
          <a:prstGeom prst="roundRect">
            <a:avLst>
              <a:gd name="adj" fmla="val 4234"/>
            </a:avLst>
          </a:prstGeom>
          <a:solidFill>
            <a:srgbClr val="F0D4F7"/>
          </a:solidFill>
          <a:ln w="7620">
            <a:solidFill>
              <a:srgbClr val="D6BADD"/>
            </a:solidFill>
            <a:prstDash val="solid"/>
          </a:ln>
        </p:spPr>
        <p:txBody>
          <a:bodyPr/>
          <a:lstStyle/>
          <a:p>
            <a:endParaRPr lang="en-US"/>
          </a:p>
        </p:txBody>
      </p:sp>
      <p:sp>
        <p:nvSpPr>
          <p:cNvPr id="7" name="Text 3"/>
          <p:cNvSpPr/>
          <p:nvPr/>
        </p:nvSpPr>
        <p:spPr>
          <a:xfrm>
            <a:off x="4720590" y="2918817"/>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XGBoost</a:t>
            </a:r>
            <a:endParaRPr lang="en-US" sz="2187" dirty="0"/>
          </a:p>
        </p:txBody>
      </p:sp>
      <p:sp>
        <p:nvSpPr>
          <p:cNvPr id="8" name="Text 4"/>
          <p:cNvSpPr/>
          <p:nvPr/>
        </p:nvSpPr>
        <p:spPr>
          <a:xfrm>
            <a:off x="4720590" y="3399234"/>
            <a:ext cx="4082534"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XGBoost model, combined with random oversampling and StratifiedKFold cross-validation, consistently outperformed other models.</a:t>
            </a:r>
            <a:endParaRPr lang="en-US" sz="1750" dirty="0"/>
          </a:p>
        </p:txBody>
      </p:sp>
      <p:sp>
        <p:nvSpPr>
          <p:cNvPr id="9" name="Shape 5"/>
          <p:cNvSpPr/>
          <p:nvPr/>
        </p:nvSpPr>
        <p:spPr>
          <a:xfrm>
            <a:off x="9255085" y="2689027"/>
            <a:ext cx="4542115" cy="2361605"/>
          </a:xfrm>
          <a:prstGeom prst="roundRect">
            <a:avLst>
              <a:gd name="adj" fmla="val 4234"/>
            </a:avLst>
          </a:prstGeom>
          <a:solidFill>
            <a:srgbClr val="F0D4F7"/>
          </a:solidFill>
          <a:ln w="7620">
            <a:solidFill>
              <a:srgbClr val="D6BADD"/>
            </a:solidFill>
            <a:prstDash val="solid"/>
          </a:ln>
        </p:spPr>
        <p:txBody>
          <a:bodyPr/>
          <a:lstStyle/>
          <a:p>
            <a:endParaRPr lang="en-US"/>
          </a:p>
        </p:txBody>
      </p:sp>
      <p:sp>
        <p:nvSpPr>
          <p:cNvPr id="10" name="Text 6"/>
          <p:cNvSpPr/>
          <p:nvPr/>
        </p:nvSpPr>
        <p:spPr>
          <a:xfrm>
            <a:off x="9484876" y="2918817"/>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ROC-AUC Score</a:t>
            </a:r>
            <a:endParaRPr lang="en-US" sz="2187" dirty="0"/>
          </a:p>
        </p:txBody>
      </p:sp>
      <p:sp>
        <p:nvSpPr>
          <p:cNvPr id="11" name="Text 7"/>
          <p:cNvSpPr/>
          <p:nvPr/>
        </p:nvSpPr>
        <p:spPr>
          <a:xfrm>
            <a:off x="9484876" y="3399234"/>
            <a:ext cx="4082534"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tuned XGBoost model achieved an impressive ROC-AUC score of </a:t>
            </a:r>
            <a:r>
              <a:rPr lang="en-US" sz="1750" b="1" kern="0" spc="-35" dirty="0">
                <a:solidFill>
                  <a:srgbClr val="272525"/>
                </a:solidFill>
                <a:latin typeface="Source Sans Pro" pitchFamily="34" charset="0"/>
                <a:ea typeface="Source Sans Pro" pitchFamily="34" charset="-122"/>
                <a:cs typeface="Source Sans Pro" pitchFamily="34" charset="-120"/>
              </a:rPr>
              <a:t>0.9815</a:t>
            </a:r>
            <a:r>
              <a:rPr lang="en-US" sz="1750" kern="0" spc="-35" dirty="0">
                <a:solidFill>
                  <a:srgbClr val="272525"/>
                </a:solidFill>
                <a:latin typeface="Source Sans Pro" pitchFamily="34" charset="0"/>
                <a:ea typeface="Source Sans Pro" pitchFamily="34" charset="-122"/>
                <a:cs typeface="Source Sans Pro" pitchFamily="34" charset="-120"/>
              </a:rPr>
              <a:t>, demonstrating its exceptional fraud detection capabilities.</a:t>
            </a:r>
            <a:endParaRPr lang="en-US" sz="1750" dirty="0"/>
          </a:p>
        </p:txBody>
      </p:sp>
      <p:sp>
        <p:nvSpPr>
          <p:cNvPr id="12" name="Shape 8"/>
          <p:cNvSpPr/>
          <p:nvPr/>
        </p:nvSpPr>
        <p:spPr>
          <a:xfrm>
            <a:off x="4490799" y="5272802"/>
            <a:ext cx="9306401" cy="1295400"/>
          </a:xfrm>
          <a:prstGeom prst="roundRect">
            <a:avLst>
              <a:gd name="adj" fmla="val 7719"/>
            </a:avLst>
          </a:prstGeom>
          <a:solidFill>
            <a:srgbClr val="F0D4F7"/>
          </a:solidFill>
          <a:ln w="7620">
            <a:solidFill>
              <a:srgbClr val="D6BADD"/>
            </a:solidFill>
            <a:prstDash val="solid"/>
          </a:ln>
        </p:spPr>
        <p:txBody>
          <a:bodyPr/>
          <a:lstStyle/>
          <a:p>
            <a:endParaRPr lang="en-US"/>
          </a:p>
        </p:txBody>
      </p:sp>
      <p:sp>
        <p:nvSpPr>
          <p:cNvPr id="13" name="Text 9"/>
          <p:cNvSpPr/>
          <p:nvPr/>
        </p:nvSpPr>
        <p:spPr>
          <a:xfrm>
            <a:off x="4720590" y="5502593"/>
            <a:ext cx="2790944"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Hyperparameter Tuning</a:t>
            </a:r>
            <a:endParaRPr lang="en-US" sz="2187" dirty="0"/>
          </a:p>
        </p:txBody>
      </p:sp>
      <p:sp>
        <p:nvSpPr>
          <p:cNvPr id="14" name="Text 10"/>
          <p:cNvSpPr/>
          <p:nvPr/>
        </p:nvSpPr>
        <p:spPr>
          <a:xfrm>
            <a:off x="4720590" y="5983010"/>
            <a:ext cx="884682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Optimizing the XGBoost model's hyperparameters further enhanced its predictive performance.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 y="11289"/>
            <a:ext cx="14721840" cy="8229600"/>
          </a:xfrm>
          <a:prstGeom prst="rect">
            <a:avLst/>
          </a:prstGeom>
        </p:spPr>
      </p:pic>
      <p:sp>
        <p:nvSpPr>
          <p:cNvPr id="6" name="Text 2"/>
          <p:cNvSpPr/>
          <p:nvPr/>
        </p:nvSpPr>
        <p:spPr>
          <a:xfrm>
            <a:off x="3294102" y="1053227"/>
            <a:ext cx="4497229" cy="562094"/>
          </a:xfrm>
          <a:prstGeom prst="rect">
            <a:avLst/>
          </a:prstGeom>
          <a:noFill/>
          <a:ln/>
        </p:spPr>
        <p:txBody>
          <a:bodyPr wrap="none" rtlCol="0" anchor="t"/>
          <a:lstStyle/>
          <a:p>
            <a:pPr marL="0" indent="0">
              <a:lnSpc>
                <a:spcPts val="4426"/>
              </a:lnSpc>
              <a:buNone/>
            </a:pPr>
            <a:endParaRPr lang="en-US" sz="3541" dirty="0"/>
          </a:p>
        </p:txBody>
      </p:sp>
      <p:sp>
        <p:nvSpPr>
          <p:cNvPr id="7" name="Text 3"/>
          <p:cNvSpPr/>
          <p:nvPr/>
        </p:nvSpPr>
        <p:spPr>
          <a:xfrm>
            <a:off x="2122311" y="515362"/>
            <a:ext cx="9213928" cy="1124188"/>
          </a:xfrm>
          <a:prstGeom prst="rect">
            <a:avLst/>
          </a:prstGeom>
          <a:noFill/>
          <a:ln/>
        </p:spPr>
        <p:txBody>
          <a:bodyPr wrap="square" rtlCol="0" anchor="t"/>
          <a:lstStyle/>
          <a:p>
            <a:pPr marL="0" indent="0">
              <a:lnSpc>
                <a:spcPts val="4426"/>
              </a:lnSpc>
              <a:buNone/>
            </a:pPr>
            <a:r>
              <a:rPr lang="en-US" sz="3541" b="1" kern="0" spc="-28" dirty="0">
                <a:solidFill>
                  <a:srgbClr val="000000"/>
                </a:solidFill>
                <a:latin typeface="adonis-web" pitchFamily="34" charset="0"/>
                <a:ea typeface="adonis-web" pitchFamily="34" charset="-122"/>
                <a:cs typeface="adonis-web" pitchFamily="34" charset="-120"/>
              </a:rPr>
              <a:t>Credit Card Fraud Detection: Leveraging Machine Learning</a:t>
            </a:r>
            <a:endParaRPr lang="en-US" sz="3541" dirty="0"/>
          </a:p>
        </p:txBody>
      </p:sp>
      <p:pic>
        <p:nvPicPr>
          <p:cNvPr id="8" name="Image 2" descr="preencoded.png"/>
          <p:cNvPicPr>
            <a:picLocks noChangeAspect="1"/>
          </p:cNvPicPr>
          <p:nvPr/>
        </p:nvPicPr>
        <p:blipFill>
          <a:blip r:embed="rId4"/>
          <a:stretch>
            <a:fillRect/>
          </a:stretch>
        </p:blipFill>
        <p:spPr>
          <a:xfrm>
            <a:off x="2006136" y="2308944"/>
            <a:ext cx="2500789" cy="1545550"/>
          </a:xfrm>
          <a:prstGeom prst="rect">
            <a:avLst/>
          </a:prstGeom>
        </p:spPr>
      </p:pic>
      <p:sp>
        <p:nvSpPr>
          <p:cNvPr id="9" name="Text 4"/>
          <p:cNvSpPr/>
          <p:nvPr/>
        </p:nvSpPr>
        <p:spPr>
          <a:xfrm>
            <a:off x="2006136" y="4204011"/>
            <a:ext cx="2500789" cy="713677"/>
          </a:xfrm>
          <a:prstGeom prst="rect">
            <a:avLst/>
          </a:prstGeom>
          <a:noFill/>
          <a:ln/>
        </p:spPr>
        <p:txBody>
          <a:bodyPr wrap="square" rtlCol="0" anchor="t"/>
          <a:lstStyle/>
          <a:p>
            <a:pPr marL="0" indent="0" algn="l">
              <a:lnSpc>
                <a:spcPts val="2213"/>
              </a:lnSpc>
              <a:buNone/>
            </a:pPr>
            <a:r>
              <a:rPr lang="en-US" sz="1771" b="1" kern="0" spc="-28" dirty="0">
                <a:solidFill>
                  <a:srgbClr val="272525"/>
                </a:solidFill>
                <a:latin typeface="adonis-web" pitchFamily="34" charset="0"/>
                <a:ea typeface="adonis-web" pitchFamily="34" charset="-122"/>
                <a:cs typeface="adonis-web" pitchFamily="34" charset="-120"/>
              </a:rPr>
              <a:t>Combating Evolving Fraud Tactics</a:t>
            </a:r>
            <a:endParaRPr lang="en-US" sz="1771" dirty="0"/>
          </a:p>
        </p:txBody>
      </p:sp>
      <p:sp>
        <p:nvSpPr>
          <p:cNvPr id="10" name="Text 5"/>
          <p:cNvSpPr/>
          <p:nvPr/>
        </p:nvSpPr>
        <p:spPr>
          <a:xfrm>
            <a:off x="2006136" y="5267205"/>
            <a:ext cx="3034215" cy="2447033"/>
          </a:xfrm>
          <a:prstGeom prst="rect">
            <a:avLst/>
          </a:prstGeom>
          <a:noFill/>
          <a:ln/>
        </p:spPr>
        <p:txBody>
          <a:bodyPr wrap="square" rtlCol="0" anchor="t"/>
          <a:lstStyle/>
          <a:p>
            <a:pPr marL="0" indent="0" algn="l">
              <a:lnSpc>
                <a:spcPts val="2266"/>
              </a:lnSpc>
              <a:buNone/>
            </a:pPr>
            <a:r>
              <a:rPr lang="en-US" sz="1600" kern="0" spc="-28" dirty="0">
                <a:solidFill>
                  <a:srgbClr val="272525"/>
                </a:solidFill>
                <a:latin typeface="Source Sans Pro" pitchFamily="34" charset="0"/>
                <a:ea typeface="Source Sans Pro" pitchFamily="34" charset="-122"/>
                <a:cs typeface="Source Sans Pro" pitchFamily="34" charset="-120"/>
              </a:rPr>
              <a:t>Credit card fraud has become a growing challenge in the digital banking era, as traditional detection methods struggle to keep up with the increasingly sophisticated tactics employed by fraudsters.</a:t>
            </a:r>
            <a:endParaRPr lang="en-US" sz="1600" dirty="0"/>
          </a:p>
        </p:txBody>
      </p:sp>
      <p:pic>
        <p:nvPicPr>
          <p:cNvPr id="11" name="Image 3" descr="preencoded.png"/>
          <p:cNvPicPr>
            <a:picLocks noChangeAspect="1"/>
          </p:cNvPicPr>
          <p:nvPr/>
        </p:nvPicPr>
        <p:blipFill>
          <a:blip r:embed="rId5"/>
          <a:stretch>
            <a:fillRect/>
          </a:stretch>
        </p:blipFill>
        <p:spPr>
          <a:xfrm>
            <a:off x="5930872" y="2308944"/>
            <a:ext cx="2500908" cy="1545669"/>
          </a:xfrm>
          <a:prstGeom prst="rect">
            <a:avLst/>
          </a:prstGeom>
        </p:spPr>
      </p:pic>
      <p:sp>
        <p:nvSpPr>
          <p:cNvPr id="12" name="Text 6"/>
          <p:cNvSpPr/>
          <p:nvPr/>
        </p:nvSpPr>
        <p:spPr>
          <a:xfrm>
            <a:off x="5930872" y="4114801"/>
            <a:ext cx="2500908" cy="802887"/>
          </a:xfrm>
          <a:prstGeom prst="rect">
            <a:avLst/>
          </a:prstGeom>
          <a:noFill/>
          <a:ln/>
        </p:spPr>
        <p:txBody>
          <a:bodyPr wrap="square" rtlCol="0" anchor="t"/>
          <a:lstStyle/>
          <a:p>
            <a:pPr marL="0" indent="0" algn="l">
              <a:lnSpc>
                <a:spcPts val="2213"/>
              </a:lnSpc>
              <a:buNone/>
            </a:pPr>
            <a:r>
              <a:rPr lang="en-US" sz="1771" b="1" kern="0" spc="-28" dirty="0">
                <a:solidFill>
                  <a:srgbClr val="272525"/>
                </a:solidFill>
                <a:latin typeface="adonis-web" pitchFamily="34" charset="0"/>
                <a:ea typeface="adonis-web" pitchFamily="34" charset="-122"/>
                <a:cs typeface="adonis-web" pitchFamily="34" charset="-120"/>
              </a:rPr>
              <a:t>The Power of Machine Learning</a:t>
            </a:r>
            <a:endParaRPr lang="en-US" sz="1771" dirty="0"/>
          </a:p>
        </p:txBody>
      </p:sp>
      <p:sp>
        <p:nvSpPr>
          <p:cNvPr id="13" name="Text 7"/>
          <p:cNvSpPr/>
          <p:nvPr/>
        </p:nvSpPr>
        <p:spPr>
          <a:xfrm>
            <a:off x="6064687" y="5177876"/>
            <a:ext cx="2500908" cy="2268411"/>
          </a:xfrm>
          <a:prstGeom prst="rect">
            <a:avLst/>
          </a:prstGeom>
          <a:noFill/>
          <a:ln/>
        </p:spPr>
        <p:txBody>
          <a:bodyPr wrap="square" rtlCol="0" anchor="t"/>
          <a:lstStyle/>
          <a:p>
            <a:pPr marL="0" indent="0" algn="l">
              <a:lnSpc>
                <a:spcPts val="2266"/>
              </a:lnSpc>
              <a:buNone/>
            </a:pPr>
            <a:r>
              <a:rPr lang="en-US" sz="1600" kern="0" spc="-28" dirty="0">
                <a:solidFill>
                  <a:srgbClr val="272525"/>
                </a:solidFill>
                <a:latin typeface="Source Sans Pro" pitchFamily="34" charset="0"/>
                <a:ea typeface="Source Sans Pro" pitchFamily="34" charset="-122"/>
                <a:cs typeface="Source Sans Pro" pitchFamily="34" charset="-120"/>
              </a:rPr>
              <a:t>Machine learning offers a promising solution, enabling the analysis of vast transaction data to identify anomalies and detect fraudulent activities with greater accuracy and speed.</a:t>
            </a:r>
            <a:endParaRPr lang="en-US" sz="1600" dirty="0"/>
          </a:p>
        </p:txBody>
      </p:sp>
      <p:pic>
        <p:nvPicPr>
          <p:cNvPr id="14" name="Image 4" descr="preencoded.png"/>
          <p:cNvPicPr>
            <a:picLocks noChangeAspect="1"/>
          </p:cNvPicPr>
          <p:nvPr/>
        </p:nvPicPr>
        <p:blipFill>
          <a:blip r:embed="rId6"/>
          <a:stretch>
            <a:fillRect/>
          </a:stretch>
        </p:blipFill>
        <p:spPr>
          <a:xfrm>
            <a:off x="9959697" y="2308825"/>
            <a:ext cx="2500908" cy="1545669"/>
          </a:xfrm>
          <a:prstGeom prst="rect">
            <a:avLst/>
          </a:prstGeom>
        </p:spPr>
      </p:pic>
      <p:sp>
        <p:nvSpPr>
          <p:cNvPr id="15" name="Text 8"/>
          <p:cNvSpPr/>
          <p:nvPr/>
        </p:nvSpPr>
        <p:spPr>
          <a:xfrm>
            <a:off x="9959697" y="4114801"/>
            <a:ext cx="2500907" cy="547092"/>
          </a:xfrm>
          <a:prstGeom prst="rect">
            <a:avLst/>
          </a:prstGeom>
          <a:noFill/>
          <a:ln/>
        </p:spPr>
        <p:txBody>
          <a:bodyPr wrap="none" rtlCol="0" anchor="t"/>
          <a:lstStyle/>
          <a:p>
            <a:pPr marL="0" indent="0" algn="l">
              <a:lnSpc>
                <a:spcPts val="2213"/>
              </a:lnSpc>
              <a:buNone/>
            </a:pPr>
            <a:r>
              <a:rPr lang="en-US" sz="1771" b="1" kern="0" spc="-28" dirty="0">
                <a:solidFill>
                  <a:srgbClr val="272525"/>
                </a:solidFill>
                <a:latin typeface="adonis-web" pitchFamily="34" charset="0"/>
                <a:ea typeface="adonis-web" pitchFamily="34" charset="-122"/>
                <a:cs typeface="adonis-web" pitchFamily="34" charset="-120"/>
              </a:rPr>
              <a:t>Collaborative Approach</a:t>
            </a:r>
            <a:endParaRPr lang="en-US" sz="1771" dirty="0"/>
          </a:p>
        </p:txBody>
      </p:sp>
      <p:sp>
        <p:nvSpPr>
          <p:cNvPr id="16" name="Text 9"/>
          <p:cNvSpPr/>
          <p:nvPr/>
        </p:nvSpPr>
        <p:spPr>
          <a:xfrm>
            <a:off x="10035013" y="5005922"/>
            <a:ext cx="3034215" cy="2447033"/>
          </a:xfrm>
          <a:prstGeom prst="rect">
            <a:avLst/>
          </a:prstGeom>
          <a:noFill/>
          <a:ln/>
        </p:spPr>
        <p:txBody>
          <a:bodyPr wrap="square" rtlCol="0" anchor="t"/>
          <a:lstStyle/>
          <a:p>
            <a:pPr marL="0" indent="0" algn="l">
              <a:lnSpc>
                <a:spcPts val="2266"/>
              </a:lnSpc>
              <a:buNone/>
            </a:pPr>
            <a:r>
              <a:rPr lang="en-US" sz="1600" kern="0" spc="-28" dirty="0">
                <a:solidFill>
                  <a:srgbClr val="272525"/>
                </a:solidFill>
                <a:latin typeface="Source Sans Pro" pitchFamily="34" charset="0"/>
                <a:ea typeface="Source Sans Pro" pitchFamily="34" charset="-122"/>
                <a:cs typeface="Source Sans Pro" pitchFamily="34" charset="-120"/>
              </a:rPr>
              <a:t>This project brings together expertise from various domains, including banking, data science, and machine learning, to develop robust fraud detection systems that protect financial institutions and their customers.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1196623" y="571262"/>
            <a:ext cx="7382784" cy="467438"/>
          </a:xfrm>
          <a:prstGeom prst="rect">
            <a:avLst/>
          </a:prstGeom>
          <a:noFill/>
          <a:ln/>
        </p:spPr>
        <p:txBody>
          <a:bodyPr wrap="none" rtlCol="0" anchor="t"/>
          <a:lstStyle/>
          <a:p>
            <a:pPr marL="0" indent="0" algn="l">
              <a:lnSpc>
                <a:spcPts val="2556"/>
              </a:lnSpc>
              <a:buNone/>
            </a:pPr>
            <a:r>
              <a:rPr lang="en-US" sz="3541" b="1" kern="0" spc="-28" dirty="0">
                <a:solidFill>
                  <a:srgbClr val="000000"/>
                </a:solidFill>
                <a:latin typeface="adonis-web" pitchFamily="34" charset="0"/>
                <a:ea typeface="adonis-web" pitchFamily="34" charset="-122"/>
              </a:rPr>
              <a:t>Enhancing Financial Transaction Security Through ML</a:t>
            </a:r>
          </a:p>
        </p:txBody>
      </p:sp>
      <p:sp>
        <p:nvSpPr>
          <p:cNvPr id="5" name="Shape 2"/>
          <p:cNvSpPr/>
          <p:nvPr/>
        </p:nvSpPr>
        <p:spPr>
          <a:xfrm>
            <a:off x="2670929" y="1473637"/>
            <a:ext cx="467439" cy="467439"/>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6" name="Text 3"/>
          <p:cNvSpPr/>
          <p:nvPr/>
        </p:nvSpPr>
        <p:spPr>
          <a:xfrm>
            <a:off x="2818090" y="1512570"/>
            <a:ext cx="173117" cy="389573"/>
          </a:xfrm>
          <a:prstGeom prst="rect">
            <a:avLst/>
          </a:prstGeom>
          <a:noFill/>
          <a:ln/>
        </p:spPr>
        <p:txBody>
          <a:bodyPr wrap="none" rtlCol="0" anchor="t"/>
          <a:lstStyle/>
          <a:p>
            <a:pPr marL="0" indent="0" algn="ctr">
              <a:lnSpc>
                <a:spcPts val="3067"/>
              </a:lnSpc>
              <a:buNone/>
            </a:pPr>
            <a:r>
              <a:rPr lang="en-US" sz="2454" b="1" kern="0" spc="-33" dirty="0">
                <a:solidFill>
                  <a:srgbClr val="272525"/>
                </a:solidFill>
                <a:latin typeface="adonis-web" pitchFamily="34" charset="0"/>
                <a:ea typeface="adonis-web" pitchFamily="34" charset="-122"/>
                <a:cs typeface="adonis-web" pitchFamily="34" charset="-120"/>
              </a:rPr>
              <a:t>1</a:t>
            </a:r>
            <a:endParaRPr lang="en-US" sz="2454" dirty="0"/>
          </a:p>
        </p:txBody>
      </p:sp>
      <p:sp>
        <p:nvSpPr>
          <p:cNvPr id="7" name="Text 4"/>
          <p:cNvSpPr/>
          <p:nvPr/>
        </p:nvSpPr>
        <p:spPr>
          <a:xfrm>
            <a:off x="3346133" y="1545074"/>
            <a:ext cx="2597110" cy="324564"/>
          </a:xfrm>
          <a:prstGeom prst="rect">
            <a:avLst/>
          </a:prstGeom>
          <a:noFill/>
          <a:ln/>
        </p:spPr>
        <p:txBody>
          <a:bodyPr wrap="none" rtlCol="0" anchor="t"/>
          <a:lstStyle/>
          <a:p>
            <a:pPr marL="0" indent="0">
              <a:lnSpc>
                <a:spcPts val="2556"/>
              </a:lnSpc>
              <a:buNone/>
            </a:pPr>
            <a:r>
              <a:rPr lang="en-US" sz="2045" b="1" kern="0" spc="-33" dirty="0">
                <a:solidFill>
                  <a:srgbClr val="272525"/>
                </a:solidFill>
                <a:latin typeface="adonis-web" pitchFamily="34" charset="0"/>
                <a:ea typeface="adonis-web" pitchFamily="34" charset="-122"/>
                <a:cs typeface="adonis-web" pitchFamily="34" charset="-120"/>
              </a:rPr>
              <a:t>Objective</a:t>
            </a:r>
            <a:endParaRPr lang="en-US" sz="2045" dirty="0"/>
          </a:p>
        </p:txBody>
      </p:sp>
      <p:sp>
        <p:nvSpPr>
          <p:cNvPr id="8" name="Text 5"/>
          <p:cNvSpPr/>
          <p:nvPr/>
        </p:nvSpPr>
        <p:spPr>
          <a:xfrm>
            <a:off x="3346133" y="1994297"/>
            <a:ext cx="3865245" cy="664845"/>
          </a:xfrm>
          <a:prstGeom prst="rect">
            <a:avLst/>
          </a:prstGeom>
          <a:noFill/>
          <a:ln/>
        </p:spPr>
        <p:txBody>
          <a:bodyPr wrap="square" rtlCol="0" anchor="t"/>
          <a:lstStyle/>
          <a:p>
            <a:pPr marL="0" indent="0">
              <a:lnSpc>
                <a:spcPts val="2618"/>
              </a:lnSpc>
              <a:buNone/>
            </a:pPr>
            <a:r>
              <a:rPr lang="en-US" sz="1636" kern="0" spc="-33" dirty="0">
                <a:solidFill>
                  <a:srgbClr val="272525"/>
                </a:solidFill>
                <a:latin typeface="Source Sans Pro" pitchFamily="34" charset="0"/>
                <a:ea typeface="Source Sans Pro" pitchFamily="34" charset="-122"/>
                <a:cs typeface="Source Sans Pro" pitchFamily="34" charset="-120"/>
              </a:rPr>
              <a:t>Detect fraudulent behavior in financial transactions efficiently using ML algorithms.</a:t>
            </a:r>
            <a:endParaRPr lang="en-US" sz="1636" dirty="0"/>
          </a:p>
        </p:txBody>
      </p:sp>
      <p:sp>
        <p:nvSpPr>
          <p:cNvPr id="9" name="Shape 6"/>
          <p:cNvSpPr/>
          <p:nvPr/>
        </p:nvSpPr>
        <p:spPr>
          <a:xfrm>
            <a:off x="7419142" y="1473637"/>
            <a:ext cx="467439" cy="467439"/>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10" name="Text 7"/>
          <p:cNvSpPr/>
          <p:nvPr/>
        </p:nvSpPr>
        <p:spPr>
          <a:xfrm>
            <a:off x="7566303" y="1512570"/>
            <a:ext cx="173117" cy="389573"/>
          </a:xfrm>
          <a:prstGeom prst="rect">
            <a:avLst/>
          </a:prstGeom>
          <a:noFill/>
          <a:ln/>
        </p:spPr>
        <p:txBody>
          <a:bodyPr wrap="none" rtlCol="0" anchor="t"/>
          <a:lstStyle/>
          <a:p>
            <a:pPr marL="0" indent="0" algn="ctr">
              <a:lnSpc>
                <a:spcPts val="3067"/>
              </a:lnSpc>
              <a:buNone/>
            </a:pPr>
            <a:r>
              <a:rPr lang="en-US" sz="2454" b="1" kern="0" spc="-33" dirty="0">
                <a:solidFill>
                  <a:srgbClr val="272525"/>
                </a:solidFill>
                <a:latin typeface="adonis-web" pitchFamily="34" charset="0"/>
                <a:ea typeface="adonis-web" pitchFamily="34" charset="-122"/>
                <a:cs typeface="adonis-web" pitchFamily="34" charset="-120"/>
              </a:rPr>
              <a:t>2</a:t>
            </a:r>
            <a:endParaRPr lang="en-US" sz="2454" dirty="0"/>
          </a:p>
        </p:txBody>
      </p:sp>
      <p:sp>
        <p:nvSpPr>
          <p:cNvPr id="11" name="Text 8"/>
          <p:cNvSpPr/>
          <p:nvPr/>
        </p:nvSpPr>
        <p:spPr>
          <a:xfrm>
            <a:off x="8094345" y="1545074"/>
            <a:ext cx="2597110" cy="324564"/>
          </a:xfrm>
          <a:prstGeom prst="rect">
            <a:avLst/>
          </a:prstGeom>
          <a:noFill/>
          <a:ln/>
        </p:spPr>
        <p:txBody>
          <a:bodyPr wrap="none" rtlCol="0" anchor="t"/>
          <a:lstStyle/>
          <a:p>
            <a:pPr marL="0" indent="0">
              <a:lnSpc>
                <a:spcPts val="2556"/>
              </a:lnSpc>
              <a:buNone/>
            </a:pPr>
            <a:r>
              <a:rPr lang="en-US" sz="2045" b="1" kern="0" spc="-33" dirty="0">
                <a:solidFill>
                  <a:srgbClr val="272525"/>
                </a:solidFill>
                <a:latin typeface="adonis-web" pitchFamily="34" charset="0"/>
                <a:ea typeface="adonis-web" pitchFamily="34" charset="-122"/>
                <a:cs typeface="adonis-web" pitchFamily="34" charset="-120"/>
              </a:rPr>
              <a:t>Challenges</a:t>
            </a:r>
            <a:endParaRPr lang="en-US" sz="2045" dirty="0"/>
          </a:p>
        </p:txBody>
      </p:sp>
      <p:sp>
        <p:nvSpPr>
          <p:cNvPr id="12" name="Text 9"/>
          <p:cNvSpPr/>
          <p:nvPr/>
        </p:nvSpPr>
        <p:spPr>
          <a:xfrm>
            <a:off x="8094345" y="1994297"/>
            <a:ext cx="3865245" cy="664845"/>
          </a:xfrm>
          <a:prstGeom prst="rect">
            <a:avLst/>
          </a:prstGeom>
          <a:noFill/>
          <a:ln/>
        </p:spPr>
        <p:txBody>
          <a:bodyPr wrap="square" rtlCol="0" anchor="t"/>
          <a:lstStyle/>
          <a:p>
            <a:pPr marL="0" indent="0">
              <a:lnSpc>
                <a:spcPts val="2618"/>
              </a:lnSpc>
              <a:buNone/>
            </a:pPr>
            <a:r>
              <a:rPr lang="en-US" sz="1636" kern="0" spc="-33" dirty="0">
                <a:solidFill>
                  <a:srgbClr val="272525"/>
                </a:solidFill>
                <a:latin typeface="Source Sans Pro" pitchFamily="34" charset="0"/>
                <a:ea typeface="Source Sans Pro" pitchFamily="34" charset="-122"/>
                <a:cs typeface="Source Sans Pro" pitchFamily="34" charset="-120"/>
              </a:rPr>
              <a:t>Address imbalanced data distributions, privacy concerns, and adaptive fraud techniques.</a:t>
            </a:r>
            <a:endParaRPr lang="en-US" sz="1636" dirty="0"/>
          </a:p>
        </p:txBody>
      </p:sp>
      <p:sp>
        <p:nvSpPr>
          <p:cNvPr id="13" name="Shape 10"/>
          <p:cNvSpPr/>
          <p:nvPr/>
        </p:nvSpPr>
        <p:spPr>
          <a:xfrm>
            <a:off x="2670929" y="3029188"/>
            <a:ext cx="467439" cy="467439"/>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14" name="Text 11"/>
          <p:cNvSpPr/>
          <p:nvPr/>
        </p:nvSpPr>
        <p:spPr>
          <a:xfrm>
            <a:off x="2818090" y="3068122"/>
            <a:ext cx="173117" cy="389573"/>
          </a:xfrm>
          <a:prstGeom prst="rect">
            <a:avLst/>
          </a:prstGeom>
          <a:noFill/>
          <a:ln/>
        </p:spPr>
        <p:txBody>
          <a:bodyPr wrap="none" rtlCol="0" anchor="t"/>
          <a:lstStyle/>
          <a:p>
            <a:pPr marL="0" indent="0" algn="ctr">
              <a:lnSpc>
                <a:spcPts val="3067"/>
              </a:lnSpc>
              <a:buNone/>
            </a:pPr>
            <a:r>
              <a:rPr lang="en-US" sz="2454" b="1" kern="0" spc="-33" dirty="0">
                <a:solidFill>
                  <a:srgbClr val="272525"/>
                </a:solidFill>
                <a:latin typeface="adonis-web" pitchFamily="34" charset="0"/>
                <a:ea typeface="adonis-web" pitchFamily="34" charset="-122"/>
                <a:cs typeface="adonis-web" pitchFamily="34" charset="-120"/>
              </a:rPr>
              <a:t>3</a:t>
            </a:r>
            <a:endParaRPr lang="en-US" sz="2454" dirty="0"/>
          </a:p>
        </p:txBody>
      </p:sp>
      <p:sp>
        <p:nvSpPr>
          <p:cNvPr id="15" name="Text 12"/>
          <p:cNvSpPr/>
          <p:nvPr/>
        </p:nvSpPr>
        <p:spPr>
          <a:xfrm>
            <a:off x="3346133" y="3100626"/>
            <a:ext cx="2597110" cy="324564"/>
          </a:xfrm>
          <a:prstGeom prst="rect">
            <a:avLst/>
          </a:prstGeom>
          <a:noFill/>
          <a:ln/>
        </p:spPr>
        <p:txBody>
          <a:bodyPr wrap="none" rtlCol="0" anchor="t"/>
          <a:lstStyle/>
          <a:p>
            <a:pPr marL="0" indent="0">
              <a:lnSpc>
                <a:spcPts val="2556"/>
              </a:lnSpc>
              <a:buNone/>
            </a:pPr>
            <a:r>
              <a:rPr lang="en-US" sz="2045" b="1" kern="0" spc="-33" dirty="0">
                <a:solidFill>
                  <a:srgbClr val="272525"/>
                </a:solidFill>
                <a:latin typeface="adonis-web" pitchFamily="34" charset="0"/>
                <a:ea typeface="adonis-web" pitchFamily="34" charset="-122"/>
                <a:cs typeface="adonis-web" pitchFamily="34" charset="-120"/>
              </a:rPr>
              <a:t>Tools</a:t>
            </a:r>
            <a:endParaRPr lang="en-US" sz="2045" dirty="0"/>
          </a:p>
        </p:txBody>
      </p:sp>
      <p:sp>
        <p:nvSpPr>
          <p:cNvPr id="16" name="Text 13"/>
          <p:cNvSpPr/>
          <p:nvPr/>
        </p:nvSpPr>
        <p:spPr>
          <a:xfrm>
            <a:off x="3346133" y="3549848"/>
            <a:ext cx="3865245" cy="997268"/>
          </a:xfrm>
          <a:prstGeom prst="rect">
            <a:avLst/>
          </a:prstGeom>
          <a:noFill/>
          <a:ln/>
        </p:spPr>
        <p:txBody>
          <a:bodyPr wrap="square" rtlCol="0" anchor="t"/>
          <a:lstStyle/>
          <a:p>
            <a:pPr marL="0" indent="0">
              <a:lnSpc>
                <a:spcPts val="2618"/>
              </a:lnSpc>
              <a:buNone/>
            </a:pPr>
            <a:r>
              <a:rPr lang="en-US" sz="1636" kern="0" spc="-33" dirty="0">
                <a:solidFill>
                  <a:srgbClr val="272525"/>
                </a:solidFill>
                <a:latin typeface="Source Sans Pro" pitchFamily="34" charset="0"/>
                <a:ea typeface="Source Sans Pro" pitchFamily="34" charset="-122"/>
                <a:cs typeface="Source Sans Pro" pitchFamily="34" charset="-120"/>
              </a:rPr>
              <a:t>Utilize Python-based tools like pandas, numpy, and scikit-learn for data preprocessing and model training.</a:t>
            </a:r>
            <a:endParaRPr lang="en-US" sz="1636" dirty="0"/>
          </a:p>
        </p:txBody>
      </p:sp>
      <p:sp>
        <p:nvSpPr>
          <p:cNvPr id="17" name="Shape 14"/>
          <p:cNvSpPr/>
          <p:nvPr/>
        </p:nvSpPr>
        <p:spPr>
          <a:xfrm>
            <a:off x="7419142" y="3029188"/>
            <a:ext cx="467439" cy="467439"/>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18" name="Text 15"/>
          <p:cNvSpPr/>
          <p:nvPr/>
        </p:nvSpPr>
        <p:spPr>
          <a:xfrm>
            <a:off x="7566303" y="3068122"/>
            <a:ext cx="173117" cy="389573"/>
          </a:xfrm>
          <a:prstGeom prst="rect">
            <a:avLst/>
          </a:prstGeom>
          <a:noFill/>
          <a:ln/>
        </p:spPr>
        <p:txBody>
          <a:bodyPr wrap="none" rtlCol="0" anchor="t"/>
          <a:lstStyle/>
          <a:p>
            <a:pPr marL="0" indent="0" algn="ctr">
              <a:lnSpc>
                <a:spcPts val="3067"/>
              </a:lnSpc>
              <a:buNone/>
            </a:pPr>
            <a:r>
              <a:rPr lang="en-US" sz="2454" b="1" kern="0" spc="-33" dirty="0">
                <a:solidFill>
                  <a:srgbClr val="272525"/>
                </a:solidFill>
                <a:latin typeface="adonis-web" pitchFamily="34" charset="0"/>
                <a:ea typeface="adonis-web" pitchFamily="34" charset="-122"/>
                <a:cs typeface="adonis-web" pitchFamily="34" charset="-120"/>
              </a:rPr>
              <a:t>4</a:t>
            </a:r>
            <a:endParaRPr lang="en-US" sz="2454" dirty="0"/>
          </a:p>
        </p:txBody>
      </p:sp>
      <p:sp>
        <p:nvSpPr>
          <p:cNvPr id="19" name="Text 16"/>
          <p:cNvSpPr/>
          <p:nvPr/>
        </p:nvSpPr>
        <p:spPr>
          <a:xfrm>
            <a:off x="8094345" y="3100626"/>
            <a:ext cx="2597110" cy="324564"/>
          </a:xfrm>
          <a:prstGeom prst="rect">
            <a:avLst/>
          </a:prstGeom>
          <a:noFill/>
          <a:ln/>
        </p:spPr>
        <p:txBody>
          <a:bodyPr wrap="none" rtlCol="0" anchor="t"/>
          <a:lstStyle/>
          <a:p>
            <a:pPr marL="0" indent="0">
              <a:lnSpc>
                <a:spcPts val="2556"/>
              </a:lnSpc>
              <a:buNone/>
            </a:pPr>
            <a:r>
              <a:rPr lang="en-US" sz="2045" b="1" kern="0" spc="-33" dirty="0">
                <a:solidFill>
                  <a:srgbClr val="272525"/>
                </a:solidFill>
                <a:latin typeface="adonis-web" pitchFamily="34" charset="0"/>
                <a:ea typeface="adonis-web" pitchFamily="34" charset="-122"/>
                <a:cs typeface="adonis-web" pitchFamily="34" charset="-120"/>
              </a:rPr>
              <a:t>Models</a:t>
            </a:r>
            <a:endParaRPr lang="en-US" sz="2045" dirty="0"/>
          </a:p>
        </p:txBody>
      </p:sp>
      <p:sp>
        <p:nvSpPr>
          <p:cNvPr id="20" name="Text 17"/>
          <p:cNvSpPr/>
          <p:nvPr/>
        </p:nvSpPr>
        <p:spPr>
          <a:xfrm>
            <a:off x="8094345" y="3549848"/>
            <a:ext cx="3865245" cy="997268"/>
          </a:xfrm>
          <a:prstGeom prst="rect">
            <a:avLst/>
          </a:prstGeom>
          <a:noFill/>
          <a:ln/>
        </p:spPr>
        <p:txBody>
          <a:bodyPr wrap="square" rtlCol="0" anchor="t"/>
          <a:lstStyle/>
          <a:p>
            <a:pPr marL="0" indent="0">
              <a:lnSpc>
                <a:spcPts val="2618"/>
              </a:lnSpc>
              <a:buNone/>
            </a:pPr>
            <a:r>
              <a:rPr lang="en-US" sz="1636" kern="0" spc="-33" dirty="0">
                <a:solidFill>
                  <a:srgbClr val="272525"/>
                </a:solidFill>
                <a:latin typeface="Source Sans Pro" pitchFamily="34" charset="0"/>
                <a:ea typeface="Source Sans Pro" pitchFamily="34" charset="-122"/>
                <a:cs typeface="Source Sans Pro" pitchFamily="34" charset="-120"/>
              </a:rPr>
              <a:t>Train various ML models including Random Forest and Logistic Regression to identify fraudulent patterns.</a:t>
            </a:r>
            <a:endParaRPr lang="en-US" sz="1636" dirty="0"/>
          </a:p>
        </p:txBody>
      </p:sp>
      <p:sp>
        <p:nvSpPr>
          <p:cNvPr id="21" name="Shape 18"/>
          <p:cNvSpPr/>
          <p:nvPr/>
        </p:nvSpPr>
        <p:spPr>
          <a:xfrm>
            <a:off x="2670929" y="4917162"/>
            <a:ext cx="467439" cy="467439"/>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22" name="Text 19"/>
          <p:cNvSpPr/>
          <p:nvPr/>
        </p:nvSpPr>
        <p:spPr>
          <a:xfrm>
            <a:off x="2818090" y="4956096"/>
            <a:ext cx="173117" cy="389573"/>
          </a:xfrm>
          <a:prstGeom prst="rect">
            <a:avLst/>
          </a:prstGeom>
          <a:noFill/>
          <a:ln/>
        </p:spPr>
        <p:txBody>
          <a:bodyPr wrap="none" rtlCol="0" anchor="t"/>
          <a:lstStyle/>
          <a:p>
            <a:pPr marL="0" indent="0" algn="ctr">
              <a:lnSpc>
                <a:spcPts val="3067"/>
              </a:lnSpc>
              <a:buNone/>
            </a:pPr>
            <a:r>
              <a:rPr lang="en-US" sz="2454" b="1" kern="0" spc="-33" dirty="0">
                <a:solidFill>
                  <a:srgbClr val="272525"/>
                </a:solidFill>
                <a:latin typeface="adonis-web" pitchFamily="34" charset="0"/>
                <a:ea typeface="adonis-web" pitchFamily="34" charset="-122"/>
                <a:cs typeface="adonis-web" pitchFamily="34" charset="-120"/>
              </a:rPr>
              <a:t>5</a:t>
            </a:r>
            <a:endParaRPr lang="en-US" sz="2454" dirty="0"/>
          </a:p>
        </p:txBody>
      </p:sp>
      <p:sp>
        <p:nvSpPr>
          <p:cNvPr id="23" name="Text 20"/>
          <p:cNvSpPr/>
          <p:nvPr/>
        </p:nvSpPr>
        <p:spPr>
          <a:xfrm>
            <a:off x="3346133" y="4988600"/>
            <a:ext cx="2999303" cy="324564"/>
          </a:xfrm>
          <a:prstGeom prst="rect">
            <a:avLst/>
          </a:prstGeom>
          <a:noFill/>
          <a:ln/>
        </p:spPr>
        <p:txBody>
          <a:bodyPr wrap="none" rtlCol="0" anchor="t"/>
          <a:lstStyle/>
          <a:p>
            <a:pPr marL="0" indent="0">
              <a:lnSpc>
                <a:spcPts val="2556"/>
              </a:lnSpc>
              <a:buNone/>
            </a:pPr>
            <a:r>
              <a:rPr lang="en-US" sz="2045" b="1" kern="0" spc="-33" dirty="0">
                <a:solidFill>
                  <a:srgbClr val="272525"/>
                </a:solidFill>
                <a:latin typeface="adonis-web" pitchFamily="34" charset="0"/>
                <a:ea typeface="adonis-web" pitchFamily="34" charset="-122"/>
                <a:cs typeface="adonis-web" pitchFamily="34" charset="-120"/>
              </a:rPr>
              <a:t>Analysis &amp; Experimentation</a:t>
            </a:r>
            <a:endParaRPr lang="en-US" sz="2045" dirty="0"/>
          </a:p>
        </p:txBody>
      </p:sp>
      <p:sp>
        <p:nvSpPr>
          <p:cNvPr id="24" name="Text 21"/>
          <p:cNvSpPr/>
          <p:nvPr/>
        </p:nvSpPr>
        <p:spPr>
          <a:xfrm>
            <a:off x="3346133" y="5437822"/>
            <a:ext cx="3865245" cy="664845"/>
          </a:xfrm>
          <a:prstGeom prst="rect">
            <a:avLst/>
          </a:prstGeom>
          <a:noFill/>
          <a:ln/>
        </p:spPr>
        <p:txBody>
          <a:bodyPr wrap="square" rtlCol="0" anchor="t"/>
          <a:lstStyle/>
          <a:p>
            <a:pPr marL="0" indent="0">
              <a:lnSpc>
                <a:spcPts val="2618"/>
              </a:lnSpc>
              <a:buNone/>
            </a:pPr>
            <a:r>
              <a:rPr lang="en-US" sz="1636" kern="0" spc="-33" dirty="0">
                <a:solidFill>
                  <a:srgbClr val="272525"/>
                </a:solidFill>
                <a:latin typeface="Source Sans Pro" pitchFamily="34" charset="0"/>
                <a:ea typeface="Source Sans Pro" pitchFamily="34" charset="-122"/>
                <a:cs typeface="Source Sans Pro" pitchFamily="34" charset="-120"/>
              </a:rPr>
              <a:t>Conduct comprehensive analysis and experimentation on the dataset.</a:t>
            </a:r>
            <a:endParaRPr lang="en-US" sz="1636" dirty="0"/>
          </a:p>
        </p:txBody>
      </p:sp>
      <p:sp>
        <p:nvSpPr>
          <p:cNvPr id="25" name="Shape 22"/>
          <p:cNvSpPr/>
          <p:nvPr/>
        </p:nvSpPr>
        <p:spPr>
          <a:xfrm>
            <a:off x="7419142" y="4917162"/>
            <a:ext cx="467439" cy="467439"/>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26" name="Text 23"/>
          <p:cNvSpPr/>
          <p:nvPr/>
        </p:nvSpPr>
        <p:spPr>
          <a:xfrm>
            <a:off x="7566303" y="4956096"/>
            <a:ext cx="173117" cy="389573"/>
          </a:xfrm>
          <a:prstGeom prst="rect">
            <a:avLst/>
          </a:prstGeom>
          <a:noFill/>
          <a:ln/>
        </p:spPr>
        <p:txBody>
          <a:bodyPr wrap="none" rtlCol="0" anchor="t"/>
          <a:lstStyle/>
          <a:p>
            <a:pPr marL="0" indent="0" algn="ctr">
              <a:lnSpc>
                <a:spcPts val="3067"/>
              </a:lnSpc>
              <a:buNone/>
            </a:pPr>
            <a:r>
              <a:rPr lang="en-US" sz="2454" b="1" kern="0" spc="-33" dirty="0">
                <a:solidFill>
                  <a:srgbClr val="272525"/>
                </a:solidFill>
                <a:latin typeface="adonis-web" pitchFamily="34" charset="0"/>
                <a:ea typeface="adonis-web" pitchFamily="34" charset="-122"/>
                <a:cs typeface="adonis-web" pitchFamily="34" charset="-120"/>
              </a:rPr>
              <a:t>6</a:t>
            </a:r>
            <a:endParaRPr lang="en-US" sz="2454" dirty="0"/>
          </a:p>
        </p:txBody>
      </p:sp>
      <p:sp>
        <p:nvSpPr>
          <p:cNvPr id="27" name="Text 24"/>
          <p:cNvSpPr/>
          <p:nvPr/>
        </p:nvSpPr>
        <p:spPr>
          <a:xfrm>
            <a:off x="8094345" y="4988600"/>
            <a:ext cx="2597110" cy="324564"/>
          </a:xfrm>
          <a:prstGeom prst="rect">
            <a:avLst/>
          </a:prstGeom>
          <a:noFill/>
          <a:ln/>
        </p:spPr>
        <p:txBody>
          <a:bodyPr wrap="none" rtlCol="0" anchor="t"/>
          <a:lstStyle/>
          <a:p>
            <a:pPr marL="0" indent="0">
              <a:lnSpc>
                <a:spcPts val="2556"/>
              </a:lnSpc>
              <a:buNone/>
            </a:pPr>
            <a:r>
              <a:rPr lang="en-US" sz="2045" b="1" kern="0" spc="-33" dirty="0">
                <a:solidFill>
                  <a:srgbClr val="272525"/>
                </a:solidFill>
                <a:latin typeface="adonis-web" pitchFamily="34" charset="0"/>
                <a:ea typeface="adonis-web" pitchFamily="34" charset="-122"/>
                <a:cs typeface="adonis-web" pitchFamily="34" charset="-120"/>
              </a:rPr>
              <a:t>Contribution</a:t>
            </a:r>
            <a:endParaRPr lang="en-US" sz="2045" dirty="0"/>
          </a:p>
        </p:txBody>
      </p:sp>
      <p:sp>
        <p:nvSpPr>
          <p:cNvPr id="28" name="Text 25"/>
          <p:cNvSpPr/>
          <p:nvPr/>
        </p:nvSpPr>
        <p:spPr>
          <a:xfrm>
            <a:off x="8094345" y="5437822"/>
            <a:ext cx="3865245" cy="664845"/>
          </a:xfrm>
          <a:prstGeom prst="rect">
            <a:avLst/>
          </a:prstGeom>
          <a:noFill/>
          <a:ln/>
        </p:spPr>
        <p:txBody>
          <a:bodyPr wrap="square" rtlCol="0" anchor="t"/>
          <a:lstStyle/>
          <a:p>
            <a:pPr marL="0" indent="0">
              <a:lnSpc>
                <a:spcPts val="2618"/>
              </a:lnSpc>
              <a:buNone/>
            </a:pPr>
            <a:r>
              <a:rPr lang="en-US" sz="1636" kern="0" spc="-33" dirty="0">
                <a:solidFill>
                  <a:srgbClr val="272525"/>
                </a:solidFill>
                <a:latin typeface="Source Sans Pro" pitchFamily="34" charset="0"/>
                <a:ea typeface="Source Sans Pro" pitchFamily="34" charset="-122"/>
                <a:cs typeface="Source Sans Pro" pitchFamily="34" charset="-120"/>
              </a:rPr>
              <a:t>Aim to enhance transaction security in financial domains through ML.</a:t>
            </a:r>
            <a:endParaRPr lang="en-US" sz="1636" dirty="0"/>
          </a:p>
        </p:txBody>
      </p:sp>
      <p:sp>
        <p:nvSpPr>
          <p:cNvPr id="29" name="Shape 26"/>
          <p:cNvSpPr/>
          <p:nvPr/>
        </p:nvSpPr>
        <p:spPr>
          <a:xfrm>
            <a:off x="2670929" y="6472714"/>
            <a:ext cx="467439" cy="467439"/>
          </a:xfrm>
          <a:prstGeom prst="roundRect">
            <a:avLst>
              <a:gd name="adj" fmla="val 20002"/>
            </a:avLst>
          </a:prstGeom>
          <a:solidFill>
            <a:srgbClr val="F0D4F7"/>
          </a:solidFill>
          <a:ln w="7620">
            <a:solidFill>
              <a:srgbClr val="D6BADD"/>
            </a:solidFill>
            <a:prstDash val="solid"/>
          </a:ln>
        </p:spPr>
        <p:txBody>
          <a:bodyPr/>
          <a:lstStyle/>
          <a:p>
            <a:endParaRPr lang="en-US"/>
          </a:p>
        </p:txBody>
      </p:sp>
      <p:sp>
        <p:nvSpPr>
          <p:cNvPr id="30" name="Text 27"/>
          <p:cNvSpPr/>
          <p:nvPr/>
        </p:nvSpPr>
        <p:spPr>
          <a:xfrm>
            <a:off x="2818090" y="6511647"/>
            <a:ext cx="173117" cy="389573"/>
          </a:xfrm>
          <a:prstGeom prst="rect">
            <a:avLst/>
          </a:prstGeom>
          <a:noFill/>
          <a:ln/>
        </p:spPr>
        <p:txBody>
          <a:bodyPr wrap="none" rtlCol="0" anchor="t"/>
          <a:lstStyle/>
          <a:p>
            <a:pPr marL="0" indent="0" algn="ctr">
              <a:lnSpc>
                <a:spcPts val="3067"/>
              </a:lnSpc>
              <a:buNone/>
            </a:pPr>
            <a:r>
              <a:rPr lang="en-US" sz="2454" b="1" kern="0" spc="-33" dirty="0">
                <a:solidFill>
                  <a:srgbClr val="272525"/>
                </a:solidFill>
                <a:latin typeface="adonis-web" pitchFamily="34" charset="0"/>
                <a:ea typeface="adonis-web" pitchFamily="34" charset="-122"/>
                <a:cs typeface="adonis-web" pitchFamily="34" charset="-120"/>
              </a:rPr>
              <a:t>7</a:t>
            </a:r>
            <a:endParaRPr lang="en-US" sz="2454" dirty="0"/>
          </a:p>
        </p:txBody>
      </p:sp>
      <p:sp>
        <p:nvSpPr>
          <p:cNvPr id="31" name="Text 28"/>
          <p:cNvSpPr/>
          <p:nvPr/>
        </p:nvSpPr>
        <p:spPr>
          <a:xfrm>
            <a:off x="3346133" y="6544151"/>
            <a:ext cx="2597110" cy="324564"/>
          </a:xfrm>
          <a:prstGeom prst="rect">
            <a:avLst/>
          </a:prstGeom>
          <a:noFill/>
          <a:ln/>
        </p:spPr>
        <p:txBody>
          <a:bodyPr wrap="none" rtlCol="0" anchor="t"/>
          <a:lstStyle/>
          <a:p>
            <a:pPr marL="0" indent="0">
              <a:lnSpc>
                <a:spcPts val="2556"/>
              </a:lnSpc>
              <a:buNone/>
            </a:pPr>
            <a:r>
              <a:rPr lang="en-US" sz="2045" b="1" kern="0" spc="-33" dirty="0">
                <a:solidFill>
                  <a:srgbClr val="272525"/>
                </a:solidFill>
                <a:latin typeface="adonis-web" pitchFamily="34" charset="0"/>
                <a:ea typeface="adonis-web" pitchFamily="34" charset="-122"/>
                <a:cs typeface="adonis-web" pitchFamily="34" charset="-120"/>
              </a:rPr>
              <a:t>Goal</a:t>
            </a:r>
            <a:endParaRPr lang="en-US" sz="2045" dirty="0"/>
          </a:p>
        </p:txBody>
      </p:sp>
      <p:sp>
        <p:nvSpPr>
          <p:cNvPr id="32" name="Text 29"/>
          <p:cNvSpPr/>
          <p:nvPr/>
        </p:nvSpPr>
        <p:spPr>
          <a:xfrm>
            <a:off x="3346133" y="6993374"/>
            <a:ext cx="8613338" cy="664845"/>
          </a:xfrm>
          <a:prstGeom prst="rect">
            <a:avLst/>
          </a:prstGeom>
          <a:noFill/>
          <a:ln/>
        </p:spPr>
        <p:txBody>
          <a:bodyPr wrap="square" rtlCol="0" anchor="t"/>
          <a:lstStyle/>
          <a:p>
            <a:pPr marL="0" indent="0">
              <a:lnSpc>
                <a:spcPts val="2618"/>
              </a:lnSpc>
              <a:buNone/>
            </a:pPr>
            <a:r>
              <a:rPr lang="en-US" sz="1636" kern="0" spc="-33" dirty="0">
                <a:solidFill>
                  <a:srgbClr val="272525"/>
                </a:solidFill>
                <a:latin typeface="Source Sans Pro" pitchFamily="34" charset="0"/>
                <a:ea typeface="Source Sans Pro" pitchFamily="34" charset="-122"/>
                <a:cs typeface="Source Sans Pro" pitchFamily="34" charset="-120"/>
              </a:rPr>
              <a:t>Develop a reliable and scalable fraud detection system to safeguard financial transactions and maintain trust.</a:t>
            </a:r>
            <a:endParaRPr lang="en-US" sz="1636"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103114"/>
            <a:ext cx="6696313"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Machine Learning Approach</a:t>
            </a:r>
            <a:endParaRPr lang="en-US" sz="4374" dirty="0"/>
          </a:p>
        </p:txBody>
      </p:sp>
      <p:sp>
        <p:nvSpPr>
          <p:cNvPr id="6" name="Shape 2"/>
          <p:cNvSpPr/>
          <p:nvPr/>
        </p:nvSpPr>
        <p:spPr>
          <a:xfrm>
            <a:off x="4801910" y="2130743"/>
            <a:ext cx="44410" cy="4995624"/>
          </a:xfrm>
          <a:prstGeom prst="roundRect">
            <a:avLst>
              <a:gd name="adj" fmla="val 225151"/>
            </a:avLst>
          </a:prstGeom>
          <a:solidFill>
            <a:srgbClr val="D6BADD"/>
          </a:solidFill>
          <a:ln/>
        </p:spPr>
        <p:txBody>
          <a:bodyPr/>
          <a:lstStyle/>
          <a:p>
            <a:endParaRPr lang="en-US"/>
          </a:p>
        </p:txBody>
      </p:sp>
      <p:sp>
        <p:nvSpPr>
          <p:cNvPr id="7" name="Shape 3"/>
          <p:cNvSpPr/>
          <p:nvPr/>
        </p:nvSpPr>
        <p:spPr>
          <a:xfrm>
            <a:off x="5074027" y="2532043"/>
            <a:ext cx="777597" cy="44410"/>
          </a:xfrm>
          <a:prstGeom prst="roundRect">
            <a:avLst>
              <a:gd name="adj" fmla="val 225151"/>
            </a:avLst>
          </a:prstGeom>
          <a:solidFill>
            <a:srgbClr val="D6BADD"/>
          </a:solidFill>
          <a:ln/>
        </p:spPr>
        <p:txBody>
          <a:bodyPr/>
          <a:lstStyle/>
          <a:p>
            <a:endParaRPr lang="en-US"/>
          </a:p>
        </p:txBody>
      </p:sp>
      <p:sp>
        <p:nvSpPr>
          <p:cNvPr id="8" name="Shape 4"/>
          <p:cNvSpPr/>
          <p:nvPr/>
        </p:nvSpPr>
        <p:spPr>
          <a:xfrm>
            <a:off x="4574084" y="2304336"/>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9" name="Text 5"/>
          <p:cNvSpPr/>
          <p:nvPr/>
        </p:nvSpPr>
        <p:spPr>
          <a:xfrm>
            <a:off x="4731365" y="2346008"/>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1</a:t>
            </a:r>
            <a:endParaRPr lang="en-US" sz="2624" dirty="0"/>
          </a:p>
        </p:txBody>
      </p:sp>
      <p:sp>
        <p:nvSpPr>
          <p:cNvPr id="10" name="Text 6"/>
          <p:cNvSpPr/>
          <p:nvPr/>
        </p:nvSpPr>
        <p:spPr>
          <a:xfrm>
            <a:off x="6046113" y="2352913"/>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Data Preprocessing</a:t>
            </a:r>
            <a:endParaRPr lang="en-US" sz="2187" dirty="0"/>
          </a:p>
        </p:txBody>
      </p:sp>
      <p:sp>
        <p:nvSpPr>
          <p:cNvPr id="11" name="Text 7"/>
          <p:cNvSpPr/>
          <p:nvPr/>
        </p:nvSpPr>
        <p:spPr>
          <a:xfrm>
            <a:off x="6046113" y="2833330"/>
            <a:ext cx="7751088" cy="355402"/>
          </a:xfrm>
          <a:prstGeom prst="rect">
            <a:avLst/>
          </a:prstGeom>
          <a:noFill/>
          <a:ln/>
        </p:spPr>
        <p:txBody>
          <a:bodyPr wrap="non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Cleaning, transforming, and preparing the dataset for analysis and model training.</a:t>
            </a:r>
            <a:endParaRPr lang="en-US" sz="1750" dirty="0"/>
          </a:p>
        </p:txBody>
      </p:sp>
      <p:sp>
        <p:nvSpPr>
          <p:cNvPr id="12" name="Shape 8"/>
          <p:cNvSpPr/>
          <p:nvPr/>
        </p:nvSpPr>
        <p:spPr>
          <a:xfrm>
            <a:off x="5074027" y="4034373"/>
            <a:ext cx="777597" cy="44410"/>
          </a:xfrm>
          <a:prstGeom prst="roundRect">
            <a:avLst>
              <a:gd name="adj" fmla="val 225151"/>
            </a:avLst>
          </a:prstGeom>
          <a:solidFill>
            <a:srgbClr val="D6BADD"/>
          </a:solidFill>
          <a:ln/>
        </p:spPr>
        <p:txBody>
          <a:bodyPr/>
          <a:lstStyle/>
          <a:p>
            <a:endParaRPr lang="en-US"/>
          </a:p>
        </p:txBody>
      </p:sp>
      <p:sp>
        <p:nvSpPr>
          <p:cNvPr id="13" name="Shape 9"/>
          <p:cNvSpPr/>
          <p:nvPr/>
        </p:nvSpPr>
        <p:spPr>
          <a:xfrm>
            <a:off x="4574084" y="3806666"/>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4" name="Text 10"/>
          <p:cNvSpPr/>
          <p:nvPr/>
        </p:nvSpPr>
        <p:spPr>
          <a:xfrm>
            <a:off x="4731365" y="3848338"/>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2</a:t>
            </a:r>
            <a:endParaRPr lang="en-US" sz="2624" dirty="0"/>
          </a:p>
        </p:txBody>
      </p:sp>
      <p:sp>
        <p:nvSpPr>
          <p:cNvPr id="15" name="Text 11"/>
          <p:cNvSpPr/>
          <p:nvPr/>
        </p:nvSpPr>
        <p:spPr>
          <a:xfrm>
            <a:off x="6046113" y="3855244"/>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Model Building</a:t>
            </a:r>
            <a:endParaRPr lang="en-US" sz="2187" dirty="0"/>
          </a:p>
        </p:txBody>
      </p:sp>
      <p:sp>
        <p:nvSpPr>
          <p:cNvPr id="16" name="Text 12"/>
          <p:cNvSpPr/>
          <p:nvPr/>
        </p:nvSpPr>
        <p:spPr>
          <a:xfrm>
            <a:off x="6046113" y="4335661"/>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Experimenting with various machine learning algorithms, including Logistic Regression and Random Forest.</a:t>
            </a:r>
            <a:endParaRPr lang="en-US" sz="1750" dirty="0"/>
          </a:p>
        </p:txBody>
      </p:sp>
      <p:sp>
        <p:nvSpPr>
          <p:cNvPr id="17" name="Shape 13"/>
          <p:cNvSpPr/>
          <p:nvPr/>
        </p:nvSpPr>
        <p:spPr>
          <a:xfrm>
            <a:off x="5074027" y="5892105"/>
            <a:ext cx="777597" cy="44410"/>
          </a:xfrm>
          <a:prstGeom prst="roundRect">
            <a:avLst>
              <a:gd name="adj" fmla="val 225151"/>
            </a:avLst>
          </a:prstGeom>
          <a:solidFill>
            <a:srgbClr val="D6BADD"/>
          </a:solidFill>
          <a:ln/>
        </p:spPr>
        <p:txBody>
          <a:bodyPr/>
          <a:lstStyle/>
          <a:p>
            <a:endParaRPr lang="en-US"/>
          </a:p>
        </p:txBody>
      </p:sp>
      <p:sp>
        <p:nvSpPr>
          <p:cNvPr id="18" name="Shape 14"/>
          <p:cNvSpPr/>
          <p:nvPr/>
        </p:nvSpPr>
        <p:spPr>
          <a:xfrm>
            <a:off x="4574084" y="5664398"/>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9" name="Text 15"/>
          <p:cNvSpPr/>
          <p:nvPr/>
        </p:nvSpPr>
        <p:spPr>
          <a:xfrm>
            <a:off x="4731365" y="5706070"/>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3</a:t>
            </a:r>
            <a:endParaRPr lang="en-US" sz="2624" dirty="0"/>
          </a:p>
        </p:txBody>
      </p:sp>
      <p:sp>
        <p:nvSpPr>
          <p:cNvPr id="20" name="Text 16"/>
          <p:cNvSpPr/>
          <p:nvPr/>
        </p:nvSpPr>
        <p:spPr>
          <a:xfrm>
            <a:off x="6046113" y="5712976"/>
            <a:ext cx="2777490"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Model Evaluation</a:t>
            </a:r>
            <a:endParaRPr lang="en-US" sz="2187" dirty="0"/>
          </a:p>
        </p:txBody>
      </p:sp>
      <p:sp>
        <p:nvSpPr>
          <p:cNvPr id="21" name="Text 17"/>
          <p:cNvSpPr/>
          <p:nvPr/>
        </p:nvSpPr>
        <p:spPr>
          <a:xfrm>
            <a:off x="6046113" y="6193393"/>
            <a:ext cx="7751088"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Assessing the performance of the models using metrics like accuracy, precision, recall, and ROC-AUC.</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sp>
        <p:nvSpPr>
          <p:cNvPr id="4" name="Text 1"/>
          <p:cNvSpPr/>
          <p:nvPr/>
        </p:nvSpPr>
        <p:spPr>
          <a:xfrm>
            <a:off x="2348389" y="1072753"/>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Dataset Overview</a:t>
            </a:r>
            <a:endParaRPr lang="en-US" sz="4374" dirty="0"/>
          </a:p>
        </p:txBody>
      </p:sp>
      <p:sp>
        <p:nvSpPr>
          <p:cNvPr id="5" name="Shape 2"/>
          <p:cNvSpPr/>
          <p:nvPr/>
        </p:nvSpPr>
        <p:spPr>
          <a:xfrm>
            <a:off x="2348389" y="2211467"/>
            <a:ext cx="4855726" cy="2361605"/>
          </a:xfrm>
          <a:prstGeom prst="roundRect">
            <a:avLst>
              <a:gd name="adj" fmla="val 4234"/>
            </a:avLst>
          </a:prstGeom>
          <a:solidFill>
            <a:srgbClr val="F0D4F7"/>
          </a:solidFill>
          <a:ln w="7620">
            <a:solidFill>
              <a:srgbClr val="D6BADD"/>
            </a:solidFill>
            <a:prstDash val="solid"/>
          </a:ln>
        </p:spPr>
        <p:txBody>
          <a:bodyPr/>
          <a:lstStyle/>
          <a:p>
            <a:endParaRPr lang="en-US"/>
          </a:p>
        </p:txBody>
      </p:sp>
      <p:sp>
        <p:nvSpPr>
          <p:cNvPr id="6" name="Text 3"/>
          <p:cNvSpPr/>
          <p:nvPr/>
        </p:nvSpPr>
        <p:spPr>
          <a:xfrm>
            <a:off x="2578179" y="2441258"/>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Diverse Transactions</a:t>
            </a:r>
            <a:endParaRPr lang="en-US" sz="2187" dirty="0"/>
          </a:p>
        </p:txBody>
      </p:sp>
      <p:sp>
        <p:nvSpPr>
          <p:cNvPr id="7" name="Text 4"/>
          <p:cNvSpPr/>
          <p:nvPr/>
        </p:nvSpPr>
        <p:spPr>
          <a:xfrm>
            <a:off x="2578179" y="2921675"/>
            <a:ext cx="4396145"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dataset contains credit card transactions from European cardholders, providing a comprehensive view of financial activity across the region.</a:t>
            </a:r>
            <a:endParaRPr lang="en-US" sz="1750" dirty="0"/>
          </a:p>
        </p:txBody>
      </p:sp>
      <p:sp>
        <p:nvSpPr>
          <p:cNvPr id="8" name="Shape 5"/>
          <p:cNvSpPr/>
          <p:nvPr/>
        </p:nvSpPr>
        <p:spPr>
          <a:xfrm>
            <a:off x="7426285" y="2211467"/>
            <a:ext cx="4855726" cy="2361605"/>
          </a:xfrm>
          <a:prstGeom prst="roundRect">
            <a:avLst>
              <a:gd name="adj" fmla="val 4234"/>
            </a:avLst>
          </a:prstGeom>
          <a:solidFill>
            <a:srgbClr val="F0D4F7"/>
          </a:solidFill>
          <a:ln w="7620">
            <a:solidFill>
              <a:srgbClr val="D6BADD"/>
            </a:solidFill>
            <a:prstDash val="solid"/>
          </a:ln>
        </p:spPr>
        <p:txBody>
          <a:bodyPr/>
          <a:lstStyle/>
          <a:p>
            <a:endParaRPr lang="en-US"/>
          </a:p>
        </p:txBody>
      </p:sp>
      <p:sp>
        <p:nvSpPr>
          <p:cNvPr id="9" name="Text 6"/>
          <p:cNvSpPr/>
          <p:nvPr/>
        </p:nvSpPr>
        <p:spPr>
          <a:xfrm>
            <a:off x="7656076" y="2441258"/>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Imbalanced Data</a:t>
            </a:r>
            <a:endParaRPr lang="en-US" sz="2187" dirty="0"/>
          </a:p>
        </p:txBody>
      </p:sp>
      <p:sp>
        <p:nvSpPr>
          <p:cNvPr id="10" name="Text 7"/>
          <p:cNvSpPr/>
          <p:nvPr/>
        </p:nvSpPr>
        <p:spPr>
          <a:xfrm>
            <a:off x="7656076" y="2921675"/>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dataset is highly skewed, with only 0.172% of transactions being fraudulent, presenting a significant challenge for effective detection.</a:t>
            </a:r>
            <a:endParaRPr lang="en-US" sz="1750" dirty="0"/>
          </a:p>
        </p:txBody>
      </p:sp>
      <p:sp>
        <p:nvSpPr>
          <p:cNvPr id="11" name="Shape 8"/>
          <p:cNvSpPr/>
          <p:nvPr/>
        </p:nvSpPr>
        <p:spPr>
          <a:xfrm>
            <a:off x="2348389" y="4795242"/>
            <a:ext cx="4855726" cy="2361605"/>
          </a:xfrm>
          <a:prstGeom prst="roundRect">
            <a:avLst>
              <a:gd name="adj" fmla="val 4234"/>
            </a:avLst>
          </a:prstGeom>
          <a:solidFill>
            <a:srgbClr val="F0D4F7"/>
          </a:solidFill>
          <a:ln w="7620">
            <a:solidFill>
              <a:srgbClr val="D6BADD"/>
            </a:solidFill>
            <a:prstDash val="solid"/>
          </a:ln>
        </p:spPr>
        <p:txBody>
          <a:bodyPr/>
          <a:lstStyle/>
          <a:p>
            <a:endParaRPr lang="en-US"/>
          </a:p>
        </p:txBody>
      </p:sp>
      <p:sp>
        <p:nvSpPr>
          <p:cNvPr id="12" name="Text 9"/>
          <p:cNvSpPr/>
          <p:nvPr/>
        </p:nvSpPr>
        <p:spPr>
          <a:xfrm>
            <a:off x="2578179" y="5025033"/>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Temporal Information</a:t>
            </a:r>
            <a:endParaRPr lang="en-US" sz="2187" dirty="0"/>
          </a:p>
        </p:txBody>
      </p:sp>
      <p:sp>
        <p:nvSpPr>
          <p:cNvPr id="13" name="Text 10"/>
          <p:cNvSpPr/>
          <p:nvPr/>
        </p:nvSpPr>
        <p:spPr>
          <a:xfrm>
            <a:off x="2578179" y="5505450"/>
            <a:ext cx="4396145"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transactions were recorded over a two-day period in 2013, allowing for analysis of potential fraud patterns within a specific timeframe.</a:t>
            </a:r>
            <a:endParaRPr lang="en-US" sz="1750" dirty="0"/>
          </a:p>
        </p:txBody>
      </p:sp>
      <p:sp>
        <p:nvSpPr>
          <p:cNvPr id="14" name="Shape 11"/>
          <p:cNvSpPr/>
          <p:nvPr/>
        </p:nvSpPr>
        <p:spPr>
          <a:xfrm>
            <a:off x="7426285" y="4795242"/>
            <a:ext cx="4855726" cy="2361605"/>
          </a:xfrm>
          <a:prstGeom prst="roundRect">
            <a:avLst>
              <a:gd name="adj" fmla="val 4234"/>
            </a:avLst>
          </a:prstGeom>
          <a:solidFill>
            <a:srgbClr val="F0D4F7"/>
          </a:solidFill>
          <a:ln w="7620">
            <a:solidFill>
              <a:srgbClr val="D6BADD"/>
            </a:solidFill>
            <a:prstDash val="solid"/>
          </a:ln>
        </p:spPr>
        <p:txBody>
          <a:bodyPr/>
          <a:lstStyle/>
          <a:p>
            <a:endParaRPr lang="en-US"/>
          </a:p>
        </p:txBody>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Transaction Details</a:t>
            </a:r>
            <a:endParaRPr lang="en-US" sz="2187" dirty="0"/>
          </a:p>
        </p:txBody>
      </p:sp>
      <p:sp>
        <p:nvSpPr>
          <p:cNvPr id="16" name="Text 13"/>
          <p:cNvSpPr/>
          <p:nvPr/>
        </p:nvSpPr>
        <p:spPr>
          <a:xfrm>
            <a:off x="7656076" y="5505450"/>
            <a:ext cx="4396145"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dataset includes features such as transaction amount and time, providing valuable information for machine learning models to identify fraudulent activities.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871067"/>
            <a:ext cx="7066121"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Challenges in Fraud Detection</a:t>
            </a:r>
            <a:endParaRPr lang="en-US" sz="4374" dirty="0"/>
          </a:p>
        </p:txBody>
      </p:sp>
      <p:sp>
        <p:nvSpPr>
          <p:cNvPr id="6" name="Shape 2"/>
          <p:cNvSpPr/>
          <p:nvPr/>
        </p:nvSpPr>
        <p:spPr>
          <a:xfrm>
            <a:off x="4490799" y="307228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7" name="Text 3"/>
          <p:cNvSpPr/>
          <p:nvPr/>
        </p:nvSpPr>
        <p:spPr>
          <a:xfrm>
            <a:off x="4648081" y="3113961"/>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1</a:t>
            </a:r>
            <a:endParaRPr lang="en-US" sz="2624" dirty="0"/>
          </a:p>
        </p:txBody>
      </p:sp>
      <p:sp>
        <p:nvSpPr>
          <p:cNvPr id="8" name="Text 4"/>
          <p:cNvSpPr/>
          <p:nvPr/>
        </p:nvSpPr>
        <p:spPr>
          <a:xfrm>
            <a:off x="5212913" y="3148608"/>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Imbalanced Data</a:t>
            </a:r>
            <a:endParaRPr lang="en-US" sz="2187" dirty="0"/>
          </a:p>
        </p:txBody>
      </p:sp>
      <p:sp>
        <p:nvSpPr>
          <p:cNvPr id="9" name="Text 5"/>
          <p:cNvSpPr/>
          <p:nvPr/>
        </p:nvSpPr>
        <p:spPr>
          <a:xfrm>
            <a:off x="5212913" y="3629025"/>
            <a:ext cx="38200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dataset has a low percentage of fraudulent transactions, making it difficult for models to learn the patterns.</a:t>
            </a:r>
            <a:endParaRPr lang="en-US" sz="1750" dirty="0"/>
          </a:p>
        </p:txBody>
      </p:sp>
      <p:sp>
        <p:nvSpPr>
          <p:cNvPr id="10" name="Shape 6"/>
          <p:cNvSpPr/>
          <p:nvPr/>
        </p:nvSpPr>
        <p:spPr>
          <a:xfrm>
            <a:off x="9255085" y="3072289"/>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1" name="Text 7"/>
          <p:cNvSpPr/>
          <p:nvPr/>
        </p:nvSpPr>
        <p:spPr>
          <a:xfrm>
            <a:off x="9412367" y="3113961"/>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2</a:t>
            </a:r>
            <a:endParaRPr lang="en-US" sz="2624" dirty="0"/>
          </a:p>
        </p:txBody>
      </p:sp>
      <p:sp>
        <p:nvSpPr>
          <p:cNvPr id="12" name="Text 8"/>
          <p:cNvSpPr/>
          <p:nvPr/>
        </p:nvSpPr>
        <p:spPr>
          <a:xfrm>
            <a:off x="9977199" y="3148608"/>
            <a:ext cx="2777490"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Privacy Concerns</a:t>
            </a:r>
            <a:endParaRPr lang="en-US" sz="2187" dirty="0"/>
          </a:p>
        </p:txBody>
      </p:sp>
      <p:sp>
        <p:nvSpPr>
          <p:cNvPr id="13" name="Text 9"/>
          <p:cNvSpPr/>
          <p:nvPr/>
        </p:nvSpPr>
        <p:spPr>
          <a:xfrm>
            <a:off x="9977199" y="3629025"/>
            <a:ext cx="38200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Handling sensitive financial data requires careful consideration of privacy and security measures.</a:t>
            </a:r>
            <a:endParaRPr lang="en-US" sz="1750" dirty="0"/>
          </a:p>
        </p:txBody>
      </p:sp>
      <p:sp>
        <p:nvSpPr>
          <p:cNvPr id="14" name="Shape 10"/>
          <p:cNvSpPr/>
          <p:nvPr/>
        </p:nvSpPr>
        <p:spPr>
          <a:xfrm>
            <a:off x="4490799" y="5090993"/>
            <a:ext cx="499943" cy="499943"/>
          </a:xfrm>
          <a:prstGeom prst="roundRect">
            <a:avLst>
              <a:gd name="adj" fmla="val 20000"/>
            </a:avLst>
          </a:prstGeom>
          <a:solidFill>
            <a:srgbClr val="F0D4F7"/>
          </a:solidFill>
          <a:ln w="7620">
            <a:solidFill>
              <a:srgbClr val="D6BADD"/>
            </a:solidFill>
            <a:prstDash val="solid"/>
          </a:ln>
        </p:spPr>
        <p:txBody>
          <a:bodyPr/>
          <a:lstStyle/>
          <a:p>
            <a:endParaRPr lang="en-US"/>
          </a:p>
        </p:txBody>
      </p:sp>
      <p:sp>
        <p:nvSpPr>
          <p:cNvPr id="15" name="Text 11"/>
          <p:cNvSpPr/>
          <p:nvPr/>
        </p:nvSpPr>
        <p:spPr>
          <a:xfrm>
            <a:off x="4648081" y="5132665"/>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3</a:t>
            </a:r>
            <a:endParaRPr lang="en-US" sz="2624" dirty="0"/>
          </a:p>
        </p:txBody>
      </p:sp>
      <p:sp>
        <p:nvSpPr>
          <p:cNvPr id="16" name="Text 12"/>
          <p:cNvSpPr/>
          <p:nvPr/>
        </p:nvSpPr>
        <p:spPr>
          <a:xfrm>
            <a:off x="5212913" y="5167313"/>
            <a:ext cx="3132177" cy="347186"/>
          </a:xfrm>
          <a:prstGeom prst="rect">
            <a:avLst/>
          </a:prstGeom>
          <a:noFill/>
          <a:ln/>
        </p:spPr>
        <p:txBody>
          <a:bodyPr wrap="none" rtlCol="0" anchor="t"/>
          <a:lstStyle/>
          <a:p>
            <a:pPr marL="0" indent="0">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Adaptive Fraud Techniques</a:t>
            </a:r>
            <a:endParaRPr lang="en-US" sz="2187" dirty="0"/>
          </a:p>
        </p:txBody>
      </p:sp>
      <p:sp>
        <p:nvSpPr>
          <p:cNvPr id="17" name="Text 13"/>
          <p:cNvSpPr/>
          <p:nvPr/>
        </p:nvSpPr>
        <p:spPr>
          <a:xfrm>
            <a:off x="5212913" y="5647730"/>
            <a:ext cx="8584287"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Fraudsters continuously evolve their methods, necessitating innovative approaches to stay ahead of the curve.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US" dirty="0"/>
          </a:p>
        </p:txBody>
      </p:sp>
      <p:sp>
        <p:nvSpPr>
          <p:cNvPr id="4" name="Text 1"/>
          <p:cNvSpPr/>
          <p:nvPr/>
        </p:nvSpPr>
        <p:spPr>
          <a:xfrm>
            <a:off x="2348389" y="1321237"/>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Methodology</a:t>
            </a:r>
            <a:endParaRPr lang="en-US" sz="4374" dirty="0"/>
          </a:p>
        </p:txBody>
      </p:sp>
      <p:pic>
        <p:nvPicPr>
          <p:cNvPr id="5" name="Image 1" descr="preencoded.png"/>
          <p:cNvPicPr>
            <a:picLocks noChangeAspect="1"/>
          </p:cNvPicPr>
          <p:nvPr/>
        </p:nvPicPr>
        <p:blipFill>
          <a:blip r:embed="rId4"/>
          <a:stretch>
            <a:fillRect/>
          </a:stretch>
        </p:blipFill>
        <p:spPr>
          <a:xfrm>
            <a:off x="2348389" y="2459950"/>
            <a:ext cx="555427" cy="555427"/>
          </a:xfrm>
          <a:prstGeom prst="rect">
            <a:avLst/>
          </a:prstGeom>
        </p:spPr>
      </p:pic>
      <p:sp>
        <p:nvSpPr>
          <p:cNvPr id="6" name="Text 2"/>
          <p:cNvSpPr/>
          <p:nvPr/>
        </p:nvSpPr>
        <p:spPr>
          <a:xfrm>
            <a:off x="2348389" y="3237548"/>
            <a:ext cx="2233374" cy="694373"/>
          </a:xfrm>
          <a:prstGeom prst="rect">
            <a:avLst/>
          </a:prstGeom>
          <a:noFill/>
          <a:ln/>
        </p:spPr>
        <p:txBody>
          <a:bodyPr wrap="squar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Data Preprocessing</a:t>
            </a:r>
            <a:endParaRPr lang="en-US" sz="2187" dirty="0"/>
          </a:p>
        </p:txBody>
      </p:sp>
      <p:sp>
        <p:nvSpPr>
          <p:cNvPr id="7" name="Text 3"/>
          <p:cNvSpPr/>
          <p:nvPr/>
        </p:nvSpPr>
        <p:spPr>
          <a:xfrm>
            <a:off x="2348389" y="4065151"/>
            <a:ext cx="2233374" cy="284321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Cleaning and transforming the raw data to prepare it for modeling, including handling missing values, scaling features, and encoding categorical variables.</a:t>
            </a:r>
            <a:endParaRPr lang="en-US" sz="1750" dirty="0"/>
          </a:p>
        </p:txBody>
      </p:sp>
      <p:pic>
        <p:nvPicPr>
          <p:cNvPr id="8" name="Image 2" descr="preencoded.png"/>
          <p:cNvPicPr>
            <a:picLocks noChangeAspect="1"/>
          </p:cNvPicPr>
          <p:nvPr/>
        </p:nvPicPr>
        <p:blipFill>
          <a:blip r:embed="rId5"/>
          <a:stretch>
            <a:fillRect/>
          </a:stretch>
        </p:blipFill>
        <p:spPr>
          <a:xfrm>
            <a:off x="4915019" y="2459950"/>
            <a:ext cx="555427" cy="555427"/>
          </a:xfrm>
          <a:prstGeom prst="rect">
            <a:avLst/>
          </a:prstGeom>
        </p:spPr>
      </p:pic>
      <p:sp>
        <p:nvSpPr>
          <p:cNvPr id="9" name="Text 4"/>
          <p:cNvSpPr/>
          <p:nvPr/>
        </p:nvSpPr>
        <p:spPr>
          <a:xfrm>
            <a:off x="4915019" y="3237548"/>
            <a:ext cx="2233493"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Machine Learning</a:t>
            </a:r>
            <a:endParaRPr lang="en-US" sz="2187" dirty="0"/>
          </a:p>
        </p:txBody>
      </p:sp>
      <p:sp>
        <p:nvSpPr>
          <p:cNvPr id="10" name="Text 5"/>
          <p:cNvSpPr/>
          <p:nvPr/>
        </p:nvSpPr>
        <p:spPr>
          <a:xfrm>
            <a:off x="4915019" y="3717965"/>
            <a:ext cx="2233493" cy="284321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Experimenting with a variety of algorithms, including Logistic Regression, Random Forest, KNN, Decision Trees, SVM, and XGBoost, to identify the top-performing model.</a:t>
            </a:r>
            <a:endParaRPr lang="en-US" sz="1750" dirty="0"/>
          </a:p>
        </p:txBody>
      </p:sp>
      <p:pic>
        <p:nvPicPr>
          <p:cNvPr id="11" name="Image 3" descr="preencoded.png"/>
          <p:cNvPicPr>
            <a:picLocks noChangeAspect="1"/>
          </p:cNvPicPr>
          <p:nvPr/>
        </p:nvPicPr>
        <p:blipFill>
          <a:blip r:embed="rId6"/>
          <a:stretch>
            <a:fillRect/>
          </a:stretch>
        </p:blipFill>
        <p:spPr>
          <a:xfrm>
            <a:off x="7481768" y="2459950"/>
            <a:ext cx="555427" cy="555427"/>
          </a:xfrm>
          <a:prstGeom prst="rect">
            <a:avLst/>
          </a:prstGeom>
        </p:spPr>
      </p:pic>
      <p:sp>
        <p:nvSpPr>
          <p:cNvPr id="12" name="Text 6"/>
          <p:cNvSpPr/>
          <p:nvPr/>
        </p:nvSpPr>
        <p:spPr>
          <a:xfrm>
            <a:off x="7481768" y="3237548"/>
            <a:ext cx="2233374"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Cross-Validation</a:t>
            </a:r>
            <a:endParaRPr lang="en-US" sz="2187" dirty="0"/>
          </a:p>
        </p:txBody>
      </p:sp>
      <p:sp>
        <p:nvSpPr>
          <p:cNvPr id="13" name="Text 7"/>
          <p:cNvSpPr/>
          <p:nvPr/>
        </p:nvSpPr>
        <p:spPr>
          <a:xfrm>
            <a:off x="7481768" y="3717965"/>
            <a:ext cx="2233374" cy="2132409"/>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Using techniques like Repeated K-Fold and Stratified K-Fold to ensure robust model evaluation and prevent overfitting.</a:t>
            </a:r>
            <a:endParaRPr lang="en-US" sz="1750" dirty="0"/>
          </a:p>
        </p:txBody>
      </p:sp>
      <p:pic>
        <p:nvPicPr>
          <p:cNvPr id="14" name="Image 4" descr="preencoded.png"/>
          <p:cNvPicPr>
            <a:picLocks noChangeAspect="1"/>
          </p:cNvPicPr>
          <p:nvPr/>
        </p:nvPicPr>
        <p:blipFill>
          <a:blip r:embed="rId7"/>
          <a:stretch>
            <a:fillRect/>
          </a:stretch>
        </p:blipFill>
        <p:spPr>
          <a:xfrm>
            <a:off x="10048399" y="2459950"/>
            <a:ext cx="555427" cy="555427"/>
          </a:xfrm>
          <a:prstGeom prst="rect">
            <a:avLst/>
          </a:prstGeom>
        </p:spPr>
      </p:pic>
      <p:sp>
        <p:nvSpPr>
          <p:cNvPr id="15" name="Text 8"/>
          <p:cNvSpPr/>
          <p:nvPr/>
        </p:nvSpPr>
        <p:spPr>
          <a:xfrm>
            <a:off x="10048399" y="3237548"/>
            <a:ext cx="2233493"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Oversampling</a:t>
            </a:r>
            <a:endParaRPr lang="en-US" sz="2187" dirty="0"/>
          </a:p>
        </p:txBody>
      </p:sp>
      <p:sp>
        <p:nvSpPr>
          <p:cNvPr id="16" name="Text 9"/>
          <p:cNvSpPr/>
          <p:nvPr/>
        </p:nvSpPr>
        <p:spPr>
          <a:xfrm>
            <a:off x="10048399" y="3717965"/>
            <a:ext cx="2233493" cy="2132409"/>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Applying methods such as Random Oversampling, SMOTE, and ADASYN to address the imbalanced nature of the fraud dataset.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 y="0"/>
            <a:ext cx="1462674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Image 0" descr="preencoded.png">
            <a:extLst>
              <a:ext uri="{FF2B5EF4-FFF2-40B4-BE49-F238E27FC236}">
                <a16:creationId xmlns:a16="http://schemas.microsoft.com/office/drawing/2014/main" id="{D5ED1B24-FD5F-E9B7-3CAB-E2DE7E8AF872}"/>
              </a:ext>
            </a:extLst>
          </p:cNvPr>
          <p:cNvPicPr>
            <a:picLocks noChangeAspect="1"/>
          </p:cNvPicPr>
          <p:nvPr/>
        </p:nvPicPr>
        <p:blipFill rotWithShape="1">
          <a:blip r:embed="rId2"/>
          <a:srcRect b="19"/>
          <a:stretch/>
        </p:blipFill>
        <p:spPr>
          <a:xfrm>
            <a:off x="20" y="1538"/>
            <a:ext cx="14630380" cy="8228062"/>
          </a:xfrm>
          <a:prstGeom prst="rect">
            <a:avLst/>
          </a:prstGeom>
        </p:spPr>
      </p:pic>
      <p:pic>
        <p:nvPicPr>
          <p:cNvPr id="6" name="Picture 5">
            <a:extLst>
              <a:ext uri="{FF2B5EF4-FFF2-40B4-BE49-F238E27FC236}">
                <a16:creationId xmlns:a16="http://schemas.microsoft.com/office/drawing/2014/main" id="{05A3FC99-63D2-5318-394A-CF750CFA1EA4}"/>
              </a:ext>
            </a:extLst>
          </p:cNvPr>
          <p:cNvPicPr>
            <a:picLocks noChangeAspect="1"/>
          </p:cNvPicPr>
          <p:nvPr/>
        </p:nvPicPr>
        <p:blipFill>
          <a:blip r:embed="rId3"/>
          <a:stretch>
            <a:fillRect/>
          </a:stretch>
        </p:blipFill>
        <p:spPr>
          <a:xfrm>
            <a:off x="1828" y="1728802"/>
            <a:ext cx="5363323" cy="5973009"/>
          </a:xfrm>
          <a:prstGeom prst="rect">
            <a:avLst/>
          </a:prstGeom>
        </p:spPr>
      </p:pic>
      <p:pic>
        <p:nvPicPr>
          <p:cNvPr id="8" name="Picture 7" descr="A table with numbers and symbols&#10;&#10;Description automatically generated">
            <a:extLst>
              <a:ext uri="{FF2B5EF4-FFF2-40B4-BE49-F238E27FC236}">
                <a16:creationId xmlns:a16="http://schemas.microsoft.com/office/drawing/2014/main" id="{C4DEE161-801D-F1BA-E63C-A726F341481D}"/>
              </a:ext>
            </a:extLst>
          </p:cNvPr>
          <p:cNvPicPr>
            <a:picLocks noChangeAspect="1"/>
          </p:cNvPicPr>
          <p:nvPr/>
        </p:nvPicPr>
        <p:blipFill>
          <a:blip r:embed="rId4"/>
          <a:stretch>
            <a:fillRect/>
          </a:stretch>
        </p:blipFill>
        <p:spPr>
          <a:xfrm>
            <a:off x="4795458" y="547514"/>
            <a:ext cx="9505225" cy="1995488"/>
          </a:xfrm>
          <a:prstGeom prst="rect">
            <a:avLst/>
          </a:prstGeom>
        </p:spPr>
      </p:pic>
      <p:pic>
        <p:nvPicPr>
          <p:cNvPr id="9" name="Picture 8" descr="A table with numbers and symbols&#10;&#10;Description automatically generated">
            <a:extLst>
              <a:ext uri="{FF2B5EF4-FFF2-40B4-BE49-F238E27FC236}">
                <a16:creationId xmlns:a16="http://schemas.microsoft.com/office/drawing/2014/main" id="{858A949C-6B3A-688C-409B-34202202045F}"/>
              </a:ext>
            </a:extLst>
          </p:cNvPr>
          <p:cNvPicPr>
            <a:picLocks noChangeAspect="1"/>
          </p:cNvPicPr>
          <p:nvPr/>
        </p:nvPicPr>
        <p:blipFill>
          <a:blip r:embed="rId5"/>
          <a:stretch>
            <a:fillRect/>
          </a:stretch>
        </p:blipFill>
        <p:spPr>
          <a:xfrm>
            <a:off x="4885215" y="2721506"/>
            <a:ext cx="9505225" cy="2102117"/>
          </a:xfrm>
          <a:prstGeom prst="rect">
            <a:avLst/>
          </a:prstGeom>
        </p:spPr>
      </p:pic>
      <p:sp>
        <p:nvSpPr>
          <p:cNvPr id="11" name="TextBox 10">
            <a:extLst>
              <a:ext uri="{FF2B5EF4-FFF2-40B4-BE49-F238E27FC236}">
                <a16:creationId xmlns:a16="http://schemas.microsoft.com/office/drawing/2014/main" id="{71E88BB8-3F8D-0CF2-0A85-24460CC97230}"/>
              </a:ext>
            </a:extLst>
          </p:cNvPr>
          <p:cNvSpPr txBox="1"/>
          <p:nvPr/>
        </p:nvSpPr>
        <p:spPr>
          <a:xfrm>
            <a:off x="1237998" y="555660"/>
            <a:ext cx="9794762" cy="438582"/>
          </a:xfrm>
          <a:prstGeom prst="rect">
            <a:avLst/>
          </a:prstGeom>
          <a:noFill/>
        </p:spPr>
        <p:txBody>
          <a:bodyPr wrap="square">
            <a:spAutoFit/>
          </a:bodyPr>
          <a:lstStyle/>
          <a:p>
            <a:pPr marL="0" indent="0" algn="l">
              <a:lnSpc>
                <a:spcPts val="2734"/>
              </a:lnSpc>
              <a:buNone/>
            </a:pPr>
            <a:r>
              <a:rPr lang="en-US" sz="2400" b="1" kern="0" spc="-35" dirty="0">
                <a:solidFill>
                  <a:srgbClr val="272525"/>
                </a:solidFill>
                <a:latin typeface="adonis-web" pitchFamily="34" charset="0"/>
                <a:ea typeface="adonis-web" pitchFamily="34" charset="-122"/>
                <a:cs typeface="adonis-web" pitchFamily="34" charset="-120"/>
              </a:rPr>
              <a:t>Data Preprocessing</a:t>
            </a:r>
            <a:endParaRPr lang="en-US" sz="2400" dirty="0"/>
          </a:p>
        </p:txBody>
      </p:sp>
      <p:pic>
        <p:nvPicPr>
          <p:cNvPr id="12" name="Image 1" descr="preencoded.png">
            <a:extLst>
              <a:ext uri="{FF2B5EF4-FFF2-40B4-BE49-F238E27FC236}">
                <a16:creationId xmlns:a16="http://schemas.microsoft.com/office/drawing/2014/main" id="{ACA6DD9D-BD12-C8B1-7114-DE4EDCD48293}"/>
              </a:ext>
            </a:extLst>
          </p:cNvPr>
          <p:cNvPicPr>
            <a:picLocks noChangeAspect="1"/>
          </p:cNvPicPr>
          <p:nvPr/>
        </p:nvPicPr>
        <p:blipFill>
          <a:blip r:embed="rId6"/>
          <a:stretch>
            <a:fillRect/>
          </a:stretch>
        </p:blipFill>
        <p:spPr>
          <a:xfrm>
            <a:off x="682571" y="431496"/>
            <a:ext cx="555427" cy="555427"/>
          </a:xfrm>
          <a:prstGeom prst="rect">
            <a:avLst/>
          </a:prstGeom>
        </p:spPr>
      </p:pic>
      <p:pic>
        <p:nvPicPr>
          <p:cNvPr id="14" name="Picture 13">
            <a:extLst>
              <a:ext uri="{FF2B5EF4-FFF2-40B4-BE49-F238E27FC236}">
                <a16:creationId xmlns:a16="http://schemas.microsoft.com/office/drawing/2014/main" id="{D7A8145D-289F-C8B8-4764-1DC3C9F351A7}"/>
              </a:ext>
            </a:extLst>
          </p:cNvPr>
          <p:cNvPicPr>
            <a:picLocks noChangeAspect="1"/>
          </p:cNvPicPr>
          <p:nvPr/>
        </p:nvPicPr>
        <p:blipFill>
          <a:blip r:embed="rId7"/>
          <a:stretch>
            <a:fillRect/>
          </a:stretch>
        </p:blipFill>
        <p:spPr>
          <a:xfrm>
            <a:off x="4885215" y="5002127"/>
            <a:ext cx="9505225" cy="2734819"/>
          </a:xfrm>
          <a:prstGeom prst="rect">
            <a:avLst/>
          </a:prstGeom>
        </p:spPr>
      </p:pic>
    </p:spTree>
    <p:extLst>
      <p:ext uri="{BB962C8B-B14F-4D97-AF65-F5344CB8AC3E}">
        <p14:creationId xmlns:p14="http://schemas.microsoft.com/office/powerpoint/2010/main" val="330960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828" y="0"/>
            <a:ext cx="14626743" cy="822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Image 0" descr="preencoded.png">
            <a:extLst>
              <a:ext uri="{FF2B5EF4-FFF2-40B4-BE49-F238E27FC236}">
                <a16:creationId xmlns:a16="http://schemas.microsoft.com/office/drawing/2014/main" id="{D5ED1B24-FD5F-E9B7-3CAB-E2DE7E8AF872}"/>
              </a:ext>
            </a:extLst>
          </p:cNvPr>
          <p:cNvPicPr>
            <a:picLocks noChangeAspect="1"/>
          </p:cNvPicPr>
          <p:nvPr/>
        </p:nvPicPr>
        <p:blipFill rotWithShape="1">
          <a:blip r:embed="rId2"/>
          <a:srcRect b="19"/>
          <a:stretch/>
        </p:blipFill>
        <p:spPr>
          <a:xfrm>
            <a:off x="20" y="1538"/>
            <a:ext cx="14630380" cy="8228062"/>
          </a:xfrm>
          <a:prstGeom prst="rect">
            <a:avLst/>
          </a:prstGeom>
        </p:spPr>
      </p:pic>
      <p:sp>
        <p:nvSpPr>
          <p:cNvPr id="8" name="TextBox 7">
            <a:extLst>
              <a:ext uri="{FF2B5EF4-FFF2-40B4-BE49-F238E27FC236}">
                <a16:creationId xmlns:a16="http://schemas.microsoft.com/office/drawing/2014/main" id="{4669F2A0-89B7-4B56-B8CB-E57D7D28A0D3}"/>
              </a:ext>
            </a:extLst>
          </p:cNvPr>
          <p:cNvSpPr txBox="1"/>
          <p:nvPr/>
        </p:nvSpPr>
        <p:spPr>
          <a:xfrm>
            <a:off x="1590261" y="1168646"/>
            <a:ext cx="11102009" cy="2953053"/>
          </a:xfrm>
          <a:prstGeom prst="rect">
            <a:avLst/>
          </a:prstGeom>
          <a:noFill/>
        </p:spPr>
        <p:txBody>
          <a:bodyPr wrap="square">
            <a:spAutoFit/>
          </a:bodyPr>
          <a:lstStyle/>
          <a:p>
            <a:pPr marL="0" marR="0" algn="just">
              <a:lnSpc>
                <a:spcPct val="107000"/>
              </a:lnSpc>
              <a:spcBef>
                <a:spcPts val="0"/>
              </a:spcBef>
              <a:spcAft>
                <a:spcPts val="800"/>
              </a:spcAft>
            </a:pPr>
            <a:r>
              <a:rPr lang="en-US" sz="3367" b="1" kern="0" spc="-27" dirty="0">
                <a:solidFill>
                  <a:srgbClr val="000000"/>
                </a:solidFill>
                <a:ea typeface="adonis-web" pitchFamily="34" charset="-122"/>
              </a:rPr>
              <a:t>ML Models:</a:t>
            </a:r>
          </a:p>
          <a:p>
            <a:pPr marL="342900" marR="0" lvl="0" indent="-342900" algn="just">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logistic regression,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random forest,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k-nearest neighbors,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decision trees,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SVM, and</a:t>
            </a:r>
          </a:p>
          <a:p>
            <a:pPr marL="342900" indent="-342900" algn="just">
              <a:lnSpc>
                <a:spcPct val="107000"/>
              </a:lnSpc>
              <a:spcAft>
                <a:spcPts val="80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kern="100" dirty="0" err="1">
                <a:latin typeface="Calibri" panose="020F0502020204030204" pitchFamily="34" charset="0"/>
                <a:cs typeface="Times New Roman" panose="02020603050405020304" pitchFamily="18" charset="0"/>
              </a:rPr>
              <a:t>XGBoost</a:t>
            </a:r>
            <a:r>
              <a:rPr lang="en-US" kern="100" dirty="0">
                <a:latin typeface="Calibri" panose="020F0502020204030204" pitchFamily="34" charset="0"/>
                <a:cs typeface="Times New Roman" panose="02020603050405020304" pitchFamily="18" charset="0"/>
              </a:rPr>
              <a:t> to build the model</a:t>
            </a:r>
          </a:p>
          <a:p>
            <a:pPr marR="0" lvl="0" algn="just">
              <a:lnSpc>
                <a:spcPct val="107000"/>
              </a:lnSpc>
              <a:spcBef>
                <a:spcPts val="0"/>
              </a:spcBef>
              <a:spcAft>
                <a:spcPts val="800"/>
              </a:spcAft>
            </a:pP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92E8CCBB-7155-2AE3-D090-116982051691}"/>
              </a:ext>
            </a:extLst>
          </p:cNvPr>
          <p:cNvSpPr txBox="1"/>
          <p:nvPr/>
        </p:nvSpPr>
        <p:spPr>
          <a:xfrm>
            <a:off x="1590261" y="4150821"/>
            <a:ext cx="11251531" cy="3299365"/>
          </a:xfrm>
          <a:prstGeom prst="rect">
            <a:avLst/>
          </a:prstGeom>
          <a:noFill/>
        </p:spPr>
        <p:txBody>
          <a:bodyPr wrap="square">
            <a:spAutoFit/>
          </a:bodyPr>
          <a:lstStyle/>
          <a:p>
            <a:pPr lvl="0" algn="just">
              <a:lnSpc>
                <a:spcPct val="107000"/>
              </a:lnSpc>
              <a:spcAft>
                <a:spcPts val="800"/>
              </a:spcAft>
            </a:pPr>
            <a:r>
              <a:rPr lang="en-US" sz="3367" b="1" kern="0" spc="-27" dirty="0">
                <a:solidFill>
                  <a:srgbClr val="000000"/>
                </a:solidFill>
                <a:ea typeface="adonis-web" pitchFamily="34" charset="-122"/>
              </a:rPr>
              <a:t>Model building using different techniques and strategies such as </a:t>
            </a:r>
          </a:p>
          <a:p>
            <a:pPr marR="0" lvl="0" algn="just">
              <a:lnSpc>
                <a:spcPct val="107000"/>
              </a:lnSpc>
              <a:spcBef>
                <a:spcPts val="0"/>
              </a:spcBef>
              <a:spcAft>
                <a:spcPts val="0"/>
              </a:spcAft>
            </a:pP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Repeated </a:t>
            </a:r>
            <a:r>
              <a:rPr lang="en-US" sz="1800" kern="100" dirty="0" err="1">
                <a:effectLst/>
                <a:latin typeface="Calibri" panose="020F0502020204030204" pitchFamily="34" charset="0"/>
                <a:ea typeface="Times New Roman" panose="02020603050405020304" pitchFamily="18" charset="0"/>
                <a:cs typeface="Times New Roman" panose="02020603050405020304" pitchFamily="18" charset="0"/>
              </a:rPr>
              <a:t>KFold</a:t>
            </a: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 Cross Validation,</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800" kern="100" dirty="0" err="1">
                <a:effectLst/>
                <a:latin typeface="Calibri" panose="020F0502020204030204" pitchFamily="34" charset="0"/>
                <a:ea typeface="Times New Roman" panose="02020603050405020304" pitchFamily="18" charset="0"/>
                <a:cs typeface="Times New Roman" panose="02020603050405020304" pitchFamily="18" charset="0"/>
              </a:rPr>
              <a:t>StratifiedKFold</a:t>
            </a: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 Cross Validation,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Random Oversampling with </a:t>
            </a:r>
            <a:r>
              <a:rPr lang="en-US" sz="1800" kern="100" dirty="0" err="1">
                <a:effectLst/>
                <a:latin typeface="Calibri" panose="020F0502020204030204" pitchFamily="34" charset="0"/>
                <a:ea typeface="Times New Roman" panose="02020603050405020304" pitchFamily="18" charset="0"/>
                <a:cs typeface="Times New Roman" panose="02020603050405020304" pitchFamily="18" charset="0"/>
              </a:rPr>
              <a:t>stratifiedKFold</a:t>
            </a: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 CV,</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SMOTE Oversampling with </a:t>
            </a:r>
            <a:r>
              <a:rPr lang="en-US" sz="1800" kern="100" dirty="0" err="1">
                <a:effectLst/>
                <a:latin typeface="Calibri" panose="020F0502020204030204" pitchFamily="34" charset="0"/>
                <a:ea typeface="Times New Roman" panose="02020603050405020304" pitchFamily="18" charset="0"/>
                <a:cs typeface="Times New Roman" panose="02020603050405020304" pitchFamily="18" charset="0"/>
              </a:rPr>
              <a:t>stratifiedKFold</a:t>
            </a: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 CV,</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ADASYN Oversampling with </a:t>
            </a:r>
            <a:r>
              <a:rPr lang="en-US" sz="1800" kern="100" dirty="0" err="1">
                <a:effectLst/>
                <a:latin typeface="Calibri" panose="020F0502020204030204" pitchFamily="34" charset="0"/>
                <a:ea typeface="Times New Roman" panose="02020603050405020304" pitchFamily="18" charset="0"/>
                <a:cs typeface="Times New Roman" panose="02020603050405020304" pitchFamily="18" charset="0"/>
              </a:rPr>
              <a:t>stratifiedKFold</a:t>
            </a: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 CV,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pPr>
            <a:r>
              <a:rPr lang="en-US" sz="1800" kern="100" dirty="0">
                <a:effectLst/>
                <a:latin typeface="Calibri" panose="020F0502020204030204" pitchFamily="34" charset="0"/>
                <a:ea typeface="Times New Roman" panose="02020603050405020304" pitchFamily="18" charset="0"/>
                <a:cs typeface="Times New Roman" panose="02020603050405020304" pitchFamily="18" charset="0"/>
              </a:rPr>
              <a:t>Hyperparameter tuning.</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735278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66</TotalTime>
  <Words>1161</Words>
  <Application>Microsoft Office PowerPoint</Application>
  <PresentationFormat>Custom</PresentationFormat>
  <Paragraphs>167</Paragraphs>
  <Slides>17</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adonis-web</vt:lpstr>
      <vt:lpstr>Arial</vt:lpstr>
      <vt:lpstr>Calibri</vt:lpstr>
      <vt:lpstr>Source Sans Pro</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Sudheer kumar tatavalu</cp:lastModifiedBy>
  <cp:revision>18</cp:revision>
  <dcterms:created xsi:type="dcterms:W3CDTF">2024-04-25T04:30:39Z</dcterms:created>
  <dcterms:modified xsi:type="dcterms:W3CDTF">2024-10-23T00:16:45Z</dcterms:modified>
</cp:coreProperties>
</file>